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p:restoredTop sz="94699"/>
  </p:normalViewPr>
  <p:slideViewPr>
    <p:cSldViewPr snapToGrid="0" snapToObjects="1">
      <p:cViewPr varScale="1">
        <p:scale>
          <a:sx n="74" d="100"/>
          <a:sy n="74" d="100"/>
        </p:scale>
        <p:origin x="55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tiff>
</file>

<file path=ppt/media/image11.png>
</file>

<file path=ppt/media/image2.png>
</file>

<file path=ppt/media/image3.png>
</file>

<file path=ppt/media/image4.tiff>
</file>

<file path=ppt/media/image5.tif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6/24/2019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6/24/2019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6/24/2019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6/24/2019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6/24/2019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6/24/2019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6/24/2019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6/24/2019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6/24/2019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6/24/2019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6/24/2019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6/24/2019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AFB052-1CAB-CE47-BABC-37C035795F64}"/>
              </a:ext>
            </a:extLst>
          </p:cNvPr>
          <p:cNvSpPr>
            <a:spLocks noGrp="1"/>
          </p:cNvSpPr>
          <p:nvPr>
            <p:ph type="ctrTitle"/>
          </p:nvPr>
        </p:nvSpPr>
        <p:spPr>
          <a:xfrm>
            <a:off x="1600200" y="1554480"/>
            <a:ext cx="8991600" cy="2478184"/>
          </a:xfrm>
        </p:spPr>
        <p:txBody>
          <a:bodyPr>
            <a:normAutofit/>
          </a:bodyPr>
          <a:lstStyle/>
          <a:p>
            <a:r>
              <a:rPr lang="en-US" dirty="0"/>
              <a:t>Exploring the Arrondissements of Paris to Create a Travel Itinerary</a:t>
            </a:r>
          </a:p>
        </p:txBody>
      </p:sp>
      <p:sp>
        <p:nvSpPr>
          <p:cNvPr id="3" name="Subtitle 2">
            <a:extLst>
              <a:ext uri="{FF2B5EF4-FFF2-40B4-BE49-F238E27FC236}">
                <a16:creationId xmlns:a16="http://schemas.microsoft.com/office/drawing/2014/main" xmlns="" id="{388664E9-1DAA-6D40-86A7-45FC3E627DA3}"/>
              </a:ext>
            </a:extLst>
          </p:cNvPr>
          <p:cNvSpPr>
            <a:spLocks noGrp="1"/>
          </p:cNvSpPr>
          <p:nvPr>
            <p:ph type="subTitle" idx="1"/>
          </p:nvPr>
        </p:nvSpPr>
        <p:spPr/>
        <p:txBody>
          <a:bodyPr/>
          <a:lstStyle/>
          <a:p>
            <a:r>
              <a:rPr lang="en-US" dirty="0"/>
              <a:t>Coursera Applied Data Science Capstone </a:t>
            </a:r>
            <a:r>
              <a:rPr lang="en-US" dirty="0" smtClean="0"/>
              <a:t>Project</a:t>
            </a:r>
            <a:endParaRPr lang="en-US" dirty="0"/>
          </a:p>
        </p:txBody>
      </p:sp>
    </p:spTree>
    <p:extLst>
      <p:ext uri="{BB962C8B-B14F-4D97-AF65-F5344CB8AC3E}">
        <p14:creationId xmlns:p14="http://schemas.microsoft.com/office/powerpoint/2010/main" val="879358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A91FC4D-8107-4D4E-B909-D7D8D76685FB}"/>
              </a:ext>
            </a:extLst>
          </p:cNvPr>
          <p:cNvSpPr>
            <a:spLocks noGrp="1"/>
          </p:cNvSpPr>
          <p:nvPr>
            <p:ph type="title"/>
          </p:nvPr>
        </p:nvSpPr>
        <p:spPr/>
        <p:txBody>
          <a:bodyPr/>
          <a:lstStyle/>
          <a:p>
            <a:r>
              <a:rPr lang="en-US" dirty="0"/>
              <a:t>Hotels</a:t>
            </a:r>
          </a:p>
        </p:txBody>
      </p:sp>
      <p:sp>
        <p:nvSpPr>
          <p:cNvPr id="4" name="Text Placeholder 3">
            <a:extLst>
              <a:ext uri="{FF2B5EF4-FFF2-40B4-BE49-F238E27FC236}">
                <a16:creationId xmlns:a16="http://schemas.microsoft.com/office/drawing/2014/main" xmlns="" id="{84FDFB29-2098-AA4F-BC9B-55AA9A237C72}"/>
              </a:ext>
            </a:extLst>
          </p:cNvPr>
          <p:cNvSpPr>
            <a:spLocks noGrp="1"/>
          </p:cNvSpPr>
          <p:nvPr>
            <p:ph type="body" sz="half" idx="2"/>
          </p:nvPr>
        </p:nvSpPr>
        <p:spPr/>
        <p:txBody>
          <a:bodyPr/>
          <a:lstStyle/>
          <a:p>
            <a:r>
              <a:rPr lang="en-US" dirty="0"/>
              <a:t>The first thing people purchase after their plane ticket to Paris is likely hotel accommodations. Here is a map that features the lodging options along the famous boulevard, the Champs-Élysées. Want an up-close view of the Eiffel Tower and the Seine River? How about checking into the luxurious Shangri-La Hotel Paris or the Hotel Passy Eiffel?</a:t>
            </a:r>
          </a:p>
          <a:p>
            <a:endParaRPr lang="en-US" dirty="0"/>
          </a:p>
        </p:txBody>
      </p:sp>
      <p:pic>
        <p:nvPicPr>
          <p:cNvPr id="5" name="Picture Placeholder 4">
            <a:extLst>
              <a:ext uri="{FF2B5EF4-FFF2-40B4-BE49-F238E27FC236}">
                <a16:creationId xmlns:a16="http://schemas.microsoft.com/office/drawing/2014/main" xmlns="" id="{FBE67CE5-9C77-2847-8B5D-89CFC87C4742}"/>
              </a:ext>
            </a:extLst>
          </p:cNvPr>
          <p:cNvPicPr>
            <a:picLocks noGrp="1"/>
          </p:cNvPicPr>
          <p:nvPr>
            <p:ph type="pic" idx="1"/>
          </p:nvPr>
        </p:nvPicPr>
        <p:blipFill rotWithShape="1">
          <a:blip r:embed="rId2"/>
          <a:srcRect l="3594" t="-737" r="49954" b="737"/>
          <a:stretch/>
        </p:blipFill>
        <p:spPr>
          <a:xfrm>
            <a:off x="6095999" y="0"/>
            <a:ext cx="6102097" cy="6858000"/>
          </a:xfrm>
          <a:prstGeom prst="rect">
            <a:avLst/>
          </a:prstGeom>
        </p:spPr>
      </p:pic>
    </p:spTree>
    <p:extLst>
      <p:ext uri="{BB962C8B-B14F-4D97-AF65-F5344CB8AC3E}">
        <p14:creationId xmlns:p14="http://schemas.microsoft.com/office/powerpoint/2010/main" val="18679370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560D8C6-FE50-394F-9DAC-87095CBB7FE9}"/>
              </a:ext>
            </a:extLst>
          </p:cNvPr>
          <p:cNvSpPr>
            <a:spLocks noGrp="1"/>
          </p:cNvSpPr>
          <p:nvPr>
            <p:ph type="title"/>
          </p:nvPr>
        </p:nvSpPr>
        <p:spPr/>
        <p:txBody>
          <a:bodyPr/>
          <a:lstStyle/>
          <a:p>
            <a:r>
              <a:rPr lang="en-US" dirty="0"/>
              <a:t>French Cuisine</a:t>
            </a:r>
          </a:p>
        </p:txBody>
      </p:sp>
      <p:sp>
        <p:nvSpPr>
          <p:cNvPr id="4" name="Text Placeholder 3">
            <a:extLst>
              <a:ext uri="{FF2B5EF4-FFF2-40B4-BE49-F238E27FC236}">
                <a16:creationId xmlns:a16="http://schemas.microsoft.com/office/drawing/2014/main" xmlns="" id="{6170184F-344B-C04A-9508-13E7E06C6A89}"/>
              </a:ext>
            </a:extLst>
          </p:cNvPr>
          <p:cNvSpPr>
            <a:spLocks noGrp="1"/>
          </p:cNvSpPr>
          <p:nvPr>
            <p:ph type="body" sz="half" idx="2"/>
          </p:nvPr>
        </p:nvSpPr>
        <p:spPr/>
        <p:txBody>
          <a:bodyPr/>
          <a:lstStyle/>
          <a:p>
            <a:r>
              <a:rPr lang="en-US" dirty="0"/>
              <a:t>If you were near the Eiffel Tower and are in the mood for French food, you have over 30 options around you within a short walk of the Tower. Besides the two restaurants that are within the Eiffel Tower complex, you can also head over to Le </a:t>
            </a:r>
            <a:r>
              <a:rPr lang="en-US" dirty="0" err="1"/>
              <a:t>Casse</a:t>
            </a:r>
            <a:r>
              <a:rPr lang="en-US" dirty="0"/>
              <a:t> </a:t>
            </a:r>
            <a:r>
              <a:rPr lang="en-US" dirty="0" err="1"/>
              <a:t>Noix</a:t>
            </a:r>
            <a:r>
              <a:rPr lang="en-US" dirty="0"/>
              <a:t> or </a:t>
            </a:r>
            <a:r>
              <a:rPr lang="en-US" dirty="0" err="1"/>
              <a:t>Pottoka</a:t>
            </a:r>
            <a:r>
              <a:rPr lang="en-US" dirty="0"/>
              <a:t>.</a:t>
            </a:r>
          </a:p>
          <a:p>
            <a:r>
              <a:rPr lang="en-US" dirty="0"/>
              <a:t> </a:t>
            </a:r>
          </a:p>
          <a:p>
            <a:endParaRPr lang="en-US" dirty="0"/>
          </a:p>
        </p:txBody>
      </p:sp>
      <p:pic>
        <p:nvPicPr>
          <p:cNvPr id="10" name="Picture Placeholder 9">
            <a:extLst>
              <a:ext uri="{FF2B5EF4-FFF2-40B4-BE49-F238E27FC236}">
                <a16:creationId xmlns:a16="http://schemas.microsoft.com/office/drawing/2014/main" xmlns="" id="{6BB679EE-E6B3-E445-BBA5-C60B6FEF67A3}"/>
              </a:ext>
            </a:extLst>
          </p:cNvPr>
          <p:cNvPicPr>
            <a:picLocks noGrp="1"/>
          </p:cNvPicPr>
          <p:nvPr>
            <p:ph type="pic" idx="1"/>
          </p:nvPr>
        </p:nvPicPr>
        <p:blipFill rotWithShape="1">
          <a:blip r:embed="rId2" cstate="print">
            <a:extLst>
              <a:ext uri="{28A0092B-C50C-407E-A947-70E740481C1C}">
                <a14:useLocalDpi xmlns:a14="http://schemas.microsoft.com/office/drawing/2010/main" val="0"/>
              </a:ext>
            </a:extLst>
          </a:blip>
          <a:srcRect l="11055" t="737" r="31337" b="-737"/>
          <a:stretch/>
        </p:blipFill>
        <p:spPr bwMode="auto">
          <a:xfrm>
            <a:off x="6096000" y="0"/>
            <a:ext cx="6888479"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10292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9FC3780-4C1B-3B41-A10F-4D59DCA58115}"/>
              </a:ext>
            </a:extLst>
          </p:cNvPr>
          <p:cNvSpPr>
            <a:spLocks noGrp="1"/>
          </p:cNvSpPr>
          <p:nvPr>
            <p:ph type="title"/>
          </p:nvPr>
        </p:nvSpPr>
        <p:spPr/>
        <p:txBody>
          <a:bodyPr/>
          <a:lstStyle/>
          <a:p>
            <a:r>
              <a:rPr lang="en-US" dirty="0"/>
              <a:t>Dessert</a:t>
            </a:r>
          </a:p>
        </p:txBody>
      </p:sp>
      <p:sp>
        <p:nvSpPr>
          <p:cNvPr id="4" name="Text Placeholder 3">
            <a:extLst>
              <a:ext uri="{FF2B5EF4-FFF2-40B4-BE49-F238E27FC236}">
                <a16:creationId xmlns:a16="http://schemas.microsoft.com/office/drawing/2014/main" xmlns="" id="{424F3A6F-F519-594F-949F-FB5AE3A1517D}"/>
              </a:ext>
            </a:extLst>
          </p:cNvPr>
          <p:cNvSpPr>
            <a:spLocks noGrp="1"/>
          </p:cNvSpPr>
          <p:nvPr>
            <p:ph type="body" sz="half" idx="2"/>
          </p:nvPr>
        </p:nvSpPr>
        <p:spPr/>
        <p:txBody>
          <a:bodyPr>
            <a:normAutofit/>
          </a:bodyPr>
          <a:lstStyle/>
          <a:p>
            <a:r>
              <a:rPr lang="en-US" dirty="0"/>
              <a:t>No trip to Paris is complete without a visit(s) to a local dessert shop for a crepe, a soufflé, or another delish treat. Fortunately, Paris has no shortage of sweet shops all around the city, perfect for a short pitstop before exploring the next museum or public plaza.</a:t>
            </a:r>
          </a:p>
          <a:p>
            <a:r>
              <a:rPr lang="en-US" dirty="0"/>
              <a:t>The green clusters are all dessert options around the city</a:t>
            </a:r>
          </a:p>
          <a:p>
            <a:endParaRPr lang="en-US" dirty="0"/>
          </a:p>
        </p:txBody>
      </p:sp>
      <p:pic>
        <p:nvPicPr>
          <p:cNvPr id="5" name="Picture Placeholder 4">
            <a:extLst>
              <a:ext uri="{FF2B5EF4-FFF2-40B4-BE49-F238E27FC236}">
                <a16:creationId xmlns:a16="http://schemas.microsoft.com/office/drawing/2014/main" xmlns="" id="{3AC054B7-045F-9D46-B483-42D057D3B863}"/>
              </a:ext>
            </a:extLst>
          </p:cNvPr>
          <p:cNvPicPr>
            <a:picLocks noGrp="1"/>
          </p:cNvPicPr>
          <p:nvPr>
            <p:ph type="pic" idx="1"/>
          </p:nvPr>
        </p:nvPicPr>
        <p:blipFill>
          <a:blip r:embed="rId2" cstate="print">
            <a:extLst>
              <a:ext uri="{28A0092B-C50C-407E-A947-70E740481C1C}">
                <a14:useLocalDpi xmlns:a14="http://schemas.microsoft.com/office/drawing/2010/main" val="0"/>
              </a:ext>
            </a:extLst>
          </a:blip>
          <a:srcRect l="22121" r="22121"/>
          <a:stretch>
            <a:fillRect/>
          </a:stretch>
        </p:blipFill>
        <p:spPr>
          <a:prstGeom prst="rect">
            <a:avLst/>
          </a:prstGeom>
        </p:spPr>
      </p:pic>
    </p:spTree>
    <p:extLst>
      <p:ext uri="{BB962C8B-B14F-4D97-AF65-F5344CB8AC3E}">
        <p14:creationId xmlns:p14="http://schemas.microsoft.com/office/powerpoint/2010/main" val="135755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E78C53E-8D65-0047-9727-DB19A873D398}"/>
              </a:ext>
            </a:extLst>
          </p:cNvPr>
          <p:cNvSpPr>
            <a:spLocks noGrp="1"/>
          </p:cNvSpPr>
          <p:nvPr>
            <p:ph type="title"/>
          </p:nvPr>
        </p:nvSpPr>
        <p:spPr/>
        <p:txBody>
          <a:bodyPr/>
          <a:lstStyle/>
          <a:p>
            <a:r>
              <a:rPr lang="en-US" dirty="0"/>
              <a:t>Drinks and Nightlife </a:t>
            </a:r>
          </a:p>
        </p:txBody>
      </p:sp>
      <p:sp>
        <p:nvSpPr>
          <p:cNvPr id="4" name="Text Placeholder 3">
            <a:extLst>
              <a:ext uri="{FF2B5EF4-FFF2-40B4-BE49-F238E27FC236}">
                <a16:creationId xmlns:a16="http://schemas.microsoft.com/office/drawing/2014/main" xmlns="" id="{BB08397A-063C-854F-BA93-0D885AE4F4A1}"/>
              </a:ext>
            </a:extLst>
          </p:cNvPr>
          <p:cNvSpPr>
            <a:spLocks noGrp="1"/>
          </p:cNvSpPr>
          <p:nvPr>
            <p:ph type="body" sz="half" idx="2"/>
          </p:nvPr>
        </p:nvSpPr>
        <p:spPr/>
        <p:txBody>
          <a:bodyPr/>
          <a:lstStyle/>
          <a:p>
            <a:r>
              <a:rPr lang="en-US" dirty="0"/>
              <a:t>The Latin Quarter in the 6</a:t>
            </a:r>
            <a:r>
              <a:rPr lang="en-US" baseline="30000" dirty="0"/>
              <a:t>th</a:t>
            </a:r>
            <a:r>
              <a:rPr lang="en-US" dirty="0"/>
              <a:t> Arrondissement is famous for its nightlife and bars. If you’re hoping to participate in a Paris bar crawl, this is the place to be.</a:t>
            </a:r>
          </a:p>
          <a:p>
            <a:endParaRPr lang="en-US" dirty="0"/>
          </a:p>
        </p:txBody>
      </p:sp>
      <p:pic>
        <p:nvPicPr>
          <p:cNvPr id="5" name="Picture Placeholder 4">
            <a:extLst>
              <a:ext uri="{FF2B5EF4-FFF2-40B4-BE49-F238E27FC236}">
                <a16:creationId xmlns:a16="http://schemas.microsoft.com/office/drawing/2014/main" xmlns="" id="{DF657CB2-7F0B-3F43-B4E3-CFCFA30FC652}"/>
              </a:ext>
            </a:extLst>
          </p:cNvPr>
          <p:cNvPicPr>
            <a:picLocks noGrp="1"/>
          </p:cNvPicPr>
          <p:nvPr>
            <p:ph type="pic" idx="1"/>
          </p:nvPr>
        </p:nvPicPr>
        <p:blipFill rotWithShape="1">
          <a:blip r:embed="rId2" cstate="print">
            <a:extLst>
              <a:ext uri="{28A0092B-C50C-407E-A947-70E740481C1C}">
                <a14:useLocalDpi xmlns:a14="http://schemas.microsoft.com/office/drawing/2010/main" val="0"/>
              </a:ext>
            </a:extLst>
          </a:blip>
          <a:srcRect l="24041" t="4190" r="35069" b="-4190"/>
          <a:stretch/>
        </p:blipFill>
        <p:spPr>
          <a:xfrm>
            <a:off x="6095999" y="0"/>
            <a:ext cx="6102097" cy="6858000"/>
          </a:xfrm>
          <a:prstGeom prst="rect">
            <a:avLst/>
          </a:prstGeom>
        </p:spPr>
      </p:pic>
    </p:spTree>
    <p:extLst>
      <p:ext uri="{BB962C8B-B14F-4D97-AF65-F5344CB8AC3E}">
        <p14:creationId xmlns:p14="http://schemas.microsoft.com/office/powerpoint/2010/main" val="920240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95C2846-34FF-9D4C-B8DC-5B10DB0C4FED}"/>
              </a:ext>
            </a:extLst>
          </p:cNvPr>
          <p:cNvSpPr>
            <a:spLocks noGrp="1"/>
          </p:cNvSpPr>
          <p:nvPr>
            <p:ph type="title"/>
          </p:nvPr>
        </p:nvSpPr>
        <p:spPr/>
        <p:txBody>
          <a:bodyPr/>
          <a:lstStyle/>
          <a:p>
            <a:r>
              <a:rPr lang="en-US" dirty="0"/>
              <a:t>Museums </a:t>
            </a:r>
          </a:p>
        </p:txBody>
      </p:sp>
      <p:sp>
        <p:nvSpPr>
          <p:cNvPr id="4" name="Text Placeholder 3">
            <a:extLst>
              <a:ext uri="{FF2B5EF4-FFF2-40B4-BE49-F238E27FC236}">
                <a16:creationId xmlns:a16="http://schemas.microsoft.com/office/drawing/2014/main" xmlns="" id="{776CF46E-4075-A84F-82A3-B2DCF6EF1DB4}"/>
              </a:ext>
            </a:extLst>
          </p:cNvPr>
          <p:cNvSpPr>
            <a:spLocks noGrp="1"/>
          </p:cNvSpPr>
          <p:nvPr>
            <p:ph type="body" sz="half" idx="2"/>
          </p:nvPr>
        </p:nvSpPr>
        <p:spPr/>
        <p:txBody>
          <a:bodyPr>
            <a:normAutofit lnSpcReduction="10000"/>
          </a:bodyPr>
          <a:lstStyle/>
          <a:p>
            <a:r>
              <a:rPr lang="en-US" dirty="0"/>
              <a:t>For museum lovers, Paris is the mecca. The hardest part is deciding which museum to visit and for how long. Museums featured in our data gathering range from art museums, galleries, and exhibits to history and science museums. Below is a map featuring some museums in blue pin/clusters among other famous landmarks in blue/red dots.</a:t>
            </a:r>
          </a:p>
          <a:p>
            <a:r>
              <a:rPr lang="en-US" dirty="0"/>
              <a:t> </a:t>
            </a:r>
          </a:p>
          <a:p>
            <a:endParaRPr lang="en-US" dirty="0"/>
          </a:p>
        </p:txBody>
      </p:sp>
      <p:pic>
        <p:nvPicPr>
          <p:cNvPr id="5" name="Picture Placeholder 4">
            <a:extLst>
              <a:ext uri="{FF2B5EF4-FFF2-40B4-BE49-F238E27FC236}">
                <a16:creationId xmlns:a16="http://schemas.microsoft.com/office/drawing/2014/main" xmlns="" id="{E39A4299-1127-4F4F-9587-D6690ECBCC01}"/>
              </a:ext>
            </a:extLst>
          </p:cNvPr>
          <p:cNvPicPr>
            <a:picLocks noGrp="1"/>
          </p:cNvPicPr>
          <p:nvPr>
            <p:ph type="pic" idx="1"/>
          </p:nvPr>
        </p:nvPicPr>
        <p:blipFill rotWithShape="1">
          <a:blip r:embed="rId2" cstate="print">
            <a:extLst>
              <a:ext uri="{28A0092B-C50C-407E-A947-70E740481C1C}">
                <a14:useLocalDpi xmlns:a14="http://schemas.microsoft.com/office/drawing/2010/main" val="0"/>
              </a:ext>
            </a:extLst>
          </a:blip>
          <a:srcRect l="10247" r="37015"/>
          <a:stretch/>
        </p:blipFill>
        <p:spPr>
          <a:xfrm>
            <a:off x="6095999" y="0"/>
            <a:ext cx="6102097" cy="6858000"/>
          </a:xfrm>
          <a:prstGeom prst="rect">
            <a:avLst/>
          </a:prstGeom>
        </p:spPr>
      </p:pic>
    </p:spTree>
    <p:extLst>
      <p:ext uri="{BB962C8B-B14F-4D97-AF65-F5344CB8AC3E}">
        <p14:creationId xmlns:p14="http://schemas.microsoft.com/office/powerpoint/2010/main" val="603656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548DF9-B891-3142-A953-3F4649221A7B}"/>
              </a:ext>
            </a:extLst>
          </p:cNvPr>
          <p:cNvSpPr>
            <a:spLocks noGrp="1"/>
          </p:cNvSpPr>
          <p:nvPr>
            <p:ph type="title"/>
          </p:nvPr>
        </p:nvSpPr>
        <p:spPr/>
        <p:txBody>
          <a:bodyPr/>
          <a:lstStyle/>
          <a:p>
            <a:r>
              <a:rPr lang="en-US" dirty="0"/>
              <a:t>Outdoor Sights </a:t>
            </a:r>
          </a:p>
        </p:txBody>
      </p:sp>
      <p:sp>
        <p:nvSpPr>
          <p:cNvPr id="4" name="Text Placeholder 3">
            <a:extLst>
              <a:ext uri="{FF2B5EF4-FFF2-40B4-BE49-F238E27FC236}">
                <a16:creationId xmlns:a16="http://schemas.microsoft.com/office/drawing/2014/main" xmlns="" id="{7F2AA78B-1E2A-6049-9DBA-F67EFF24B7AC}"/>
              </a:ext>
            </a:extLst>
          </p:cNvPr>
          <p:cNvSpPr>
            <a:spLocks noGrp="1"/>
          </p:cNvSpPr>
          <p:nvPr>
            <p:ph type="body" sz="half" idx="2"/>
          </p:nvPr>
        </p:nvSpPr>
        <p:spPr/>
        <p:txBody>
          <a:bodyPr/>
          <a:lstStyle/>
          <a:p>
            <a:r>
              <a:rPr lang="en-US" dirty="0"/>
              <a:t>Paris is well known for its city planning, featuring green spaces and lookouts around the city, including beautiful gardens, parks, and public plazas. Below is a detailed look in the areas surrounding the famous Luxembourg Gardens, in the 5</a:t>
            </a:r>
            <a:r>
              <a:rPr lang="en-US" baseline="30000" dirty="0"/>
              <a:t>th</a:t>
            </a:r>
            <a:r>
              <a:rPr lang="en-US" dirty="0"/>
              <a:t>, 6</a:t>
            </a:r>
            <a:r>
              <a:rPr lang="en-US" baseline="30000" dirty="0"/>
              <a:t>th</a:t>
            </a:r>
            <a:r>
              <a:rPr lang="en-US" dirty="0"/>
              <a:t>, and 7</a:t>
            </a:r>
            <a:r>
              <a:rPr lang="en-US" baseline="30000" dirty="0"/>
              <a:t>th</a:t>
            </a:r>
            <a:r>
              <a:rPr lang="en-US" dirty="0"/>
              <a:t> Arrondissements </a:t>
            </a:r>
          </a:p>
        </p:txBody>
      </p:sp>
      <p:pic>
        <p:nvPicPr>
          <p:cNvPr id="6" name="Picture Placeholder 5">
            <a:extLst>
              <a:ext uri="{FF2B5EF4-FFF2-40B4-BE49-F238E27FC236}">
                <a16:creationId xmlns:a16="http://schemas.microsoft.com/office/drawing/2014/main" xmlns="" id="{BFC5B1CF-F326-7244-83E6-E245D0EEC662}"/>
              </a:ext>
            </a:extLst>
          </p:cNvPr>
          <p:cNvPicPr>
            <a:picLocks noGrp="1"/>
          </p:cNvPicPr>
          <p:nvPr>
            <p:ph type="pic" idx="1"/>
          </p:nvPr>
        </p:nvPicPr>
        <p:blipFill rotWithShape="1">
          <a:blip r:embed="rId2"/>
          <a:srcRect l="26424" r="25814"/>
          <a:stretch/>
        </p:blipFill>
        <p:spPr>
          <a:xfrm>
            <a:off x="6095999" y="0"/>
            <a:ext cx="6102097" cy="6858000"/>
          </a:xfrm>
          <a:prstGeom prst="rect">
            <a:avLst/>
          </a:prstGeom>
        </p:spPr>
      </p:pic>
    </p:spTree>
    <p:extLst>
      <p:ext uri="{BB962C8B-B14F-4D97-AF65-F5344CB8AC3E}">
        <p14:creationId xmlns:p14="http://schemas.microsoft.com/office/powerpoint/2010/main" val="42579995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7F728B-5AE0-9745-91C3-0936E926391A}"/>
              </a:ext>
            </a:extLst>
          </p:cNvPr>
          <p:cNvSpPr>
            <a:spLocks noGrp="1"/>
          </p:cNvSpPr>
          <p:nvPr>
            <p:ph type="title"/>
          </p:nvPr>
        </p:nvSpPr>
        <p:spPr/>
        <p:txBody>
          <a:bodyPr/>
          <a:lstStyle/>
          <a:p>
            <a:r>
              <a:rPr lang="en-US" dirty="0"/>
              <a:t>Shopping </a:t>
            </a:r>
          </a:p>
        </p:txBody>
      </p:sp>
      <p:sp>
        <p:nvSpPr>
          <p:cNvPr id="4" name="Text Placeholder 3">
            <a:extLst>
              <a:ext uri="{FF2B5EF4-FFF2-40B4-BE49-F238E27FC236}">
                <a16:creationId xmlns:a16="http://schemas.microsoft.com/office/drawing/2014/main" xmlns="" id="{805673D6-8064-9548-BB1B-29A07B63F8B9}"/>
              </a:ext>
            </a:extLst>
          </p:cNvPr>
          <p:cNvSpPr>
            <a:spLocks noGrp="1"/>
          </p:cNvSpPr>
          <p:nvPr>
            <p:ph type="body" sz="half" idx="2"/>
          </p:nvPr>
        </p:nvSpPr>
        <p:spPr/>
        <p:txBody>
          <a:bodyPr/>
          <a:lstStyle/>
          <a:p>
            <a:r>
              <a:rPr lang="en-US" dirty="0"/>
              <a:t>Paris is the fashion capital of the world and there is no shortage of boutiques, malls, and specialty shops for even the most prolific shopaholic. The 8</a:t>
            </a:r>
            <a:r>
              <a:rPr lang="en-US" baseline="30000" dirty="0"/>
              <a:t>th</a:t>
            </a:r>
            <a:r>
              <a:rPr lang="en-US" dirty="0"/>
              <a:t> Arrondissement features many designer brands and other luxury stores selling clothes, handbags, watches, and jewelry.</a:t>
            </a:r>
          </a:p>
        </p:txBody>
      </p:sp>
      <p:pic>
        <p:nvPicPr>
          <p:cNvPr id="5" name="Picture Placeholder 4">
            <a:extLst>
              <a:ext uri="{FF2B5EF4-FFF2-40B4-BE49-F238E27FC236}">
                <a16:creationId xmlns:a16="http://schemas.microsoft.com/office/drawing/2014/main" xmlns="" id="{E7F3889B-36BD-C943-B2D7-80582EEF0EA0}"/>
              </a:ext>
            </a:extLst>
          </p:cNvPr>
          <p:cNvPicPr>
            <a:picLocks noGrp="1"/>
          </p:cNvPicPr>
          <p:nvPr>
            <p:ph type="pic" idx="1"/>
          </p:nvPr>
        </p:nvPicPr>
        <p:blipFill>
          <a:blip r:embed="rId2" cstate="print">
            <a:extLst>
              <a:ext uri="{28A0092B-C50C-407E-A947-70E740481C1C}">
                <a14:useLocalDpi xmlns:a14="http://schemas.microsoft.com/office/drawing/2010/main" val="0"/>
              </a:ext>
            </a:extLst>
          </a:blip>
          <a:srcRect l="25848" r="25848"/>
          <a:stretch>
            <a:fillRect/>
          </a:stretch>
        </p:blipFill>
        <p:spPr>
          <a:prstGeom prst="rect">
            <a:avLst/>
          </a:prstGeom>
        </p:spPr>
      </p:pic>
    </p:spTree>
    <p:extLst>
      <p:ext uri="{BB962C8B-B14F-4D97-AF65-F5344CB8AC3E}">
        <p14:creationId xmlns:p14="http://schemas.microsoft.com/office/powerpoint/2010/main" val="4085440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3DFA9BF9-158F-4042-B8AA-23CA55571155}"/>
              </a:ext>
            </a:extLst>
          </p:cNvPr>
          <p:cNvSpPr>
            <a:spLocks noGrp="1"/>
          </p:cNvSpPr>
          <p:nvPr>
            <p:ph type="title" orient="vert"/>
          </p:nvPr>
        </p:nvSpPr>
        <p:spPr>
          <a:xfrm>
            <a:off x="10465376" y="937256"/>
            <a:ext cx="1298608" cy="4983480"/>
          </a:xfrm>
        </p:spPr>
        <p:txBody>
          <a:bodyPr/>
          <a:lstStyle/>
          <a:p>
            <a:r>
              <a:rPr lang="en-US" dirty="0"/>
              <a:t>Day 1</a:t>
            </a:r>
          </a:p>
        </p:txBody>
      </p:sp>
      <p:sp>
        <p:nvSpPr>
          <p:cNvPr id="3" name="Vertical Text Placeholder 2">
            <a:extLst>
              <a:ext uri="{FF2B5EF4-FFF2-40B4-BE49-F238E27FC236}">
                <a16:creationId xmlns:a16="http://schemas.microsoft.com/office/drawing/2014/main" xmlns="" id="{F618934E-CE80-1047-BE81-4D2B49BFB64B}"/>
              </a:ext>
            </a:extLst>
          </p:cNvPr>
          <p:cNvSpPr>
            <a:spLocks noGrp="1"/>
          </p:cNvSpPr>
          <p:nvPr>
            <p:ph type="body" orient="vert" idx="1"/>
          </p:nvPr>
        </p:nvSpPr>
        <p:spPr>
          <a:xfrm rot="16200000">
            <a:off x="2770927" y="-1405652"/>
            <a:ext cx="4983478" cy="9669297"/>
          </a:xfrm>
        </p:spPr>
        <p:txBody>
          <a:bodyPr/>
          <a:lstStyle/>
          <a:p>
            <a:pPr lvl="0"/>
            <a:r>
              <a:rPr lang="en-US" dirty="0"/>
              <a:t>Head over to the 7</a:t>
            </a:r>
            <a:r>
              <a:rPr lang="en-US" baseline="30000" dirty="0"/>
              <a:t>th</a:t>
            </a:r>
            <a:r>
              <a:rPr lang="en-US" dirty="0"/>
              <a:t> Arrondissement for a full day of exploring! Up first, the famous </a:t>
            </a:r>
            <a:r>
              <a:rPr lang="en-US" b="1" dirty="0"/>
              <a:t>Eiffel Tower</a:t>
            </a:r>
            <a:r>
              <a:rPr lang="en-US" dirty="0"/>
              <a:t>, along the River Seine. You can choose to make your way to the top or take pictures around the surrounding garden and plaza.</a:t>
            </a:r>
          </a:p>
          <a:p>
            <a:pPr lvl="0"/>
            <a:r>
              <a:rPr lang="en-US" dirty="0"/>
              <a:t>Have yourself a picnic on the green gardens surrounding the Eiffel Tower. You can visit the nearby </a:t>
            </a:r>
            <a:r>
              <a:rPr lang="en-US" b="1" dirty="0"/>
              <a:t>Marché de Saxe Farmers Market</a:t>
            </a:r>
            <a:r>
              <a:rPr lang="en-US" dirty="0"/>
              <a:t> to pick up farm grown picnic food.</a:t>
            </a:r>
          </a:p>
          <a:p>
            <a:pPr lvl="0"/>
            <a:r>
              <a:rPr lang="en-US" dirty="0"/>
              <a:t>Sit down for some afternoon tea at the nearby </a:t>
            </a:r>
            <a:r>
              <a:rPr lang="en-US" b="1" dirty="0"/>
              <a:t>Aux </a:t>
            </a:r>
            <a:r>
              <a:rPr lang="en-US" b="1" dirty="0" err="1"/>
              <a:t>Cerises</a:t>
            </a:r>
            <a:r>
              <a:rPr lang="en-US" b="1" dirty="0"/>
              <a:t> Tea Room</a:t>
            </a:r>
            <a:r>
              <a:rPr lang="en-US" dirty="0"/>
              <a:t>.</a:t>
            </a:r>
          </a:p>
          <a:p>
            <a:pPr lvl="0"/>
            <a:r>
              <a:rPr lang="en-US" dirty="0"/>
              <a:t>Learn more about France’s military history by visiting </a:t>
            </a:r>
            <a:r>
              <a:rPr lang="en-US" b="1" dirty="0"/>
              <a:t>Les Invalides </a:t>
            </a:r>
            <a:r>
              <a:rPr lang="en-US" dirty="0"/>
              <a:t>complex, which features museums and monuments.</a:t>
            </a:r>
          </a:p>
          <a:p>
            <a:pPr lvl="0"/>
            <a:r>
              <a:rPr lang="en-US" dirty="0"/>
              <a:t>There are many local French restaurants to try out, including more than 30 within walking distance from the Eiffel Tower. Some of the closest restaurants include </a:t>
            </a:r>
            <a:r>
              <a:rPr lang="en-US" b="1" dirty="0"/>
              <a:t>Le Jules Verne</a:t>
            </a:r>
            <a:r>
              <a:rPr lang="en-US" dirty="0"/>
              <a:t> and </a:t>
            </a:r>
            <a:r>
              <a:rPr lang="en-US" b="1" dirty="0"/>
              <a:t>Restaurant 58 Tour Eiffel</a:t>
            </a:r>
            <a:r>
              <a:rPr lang="en-US" dirty="0"/>
              <a:t>.</a:t>
            </a:r>
          </a:p>
          <a:p>
            <a:pPr lvl="0"/>
            <a:r>
              <a:rPr lang="en-US" dirty="0"/>
              <a:t>After dinner, stroll around the Seine as you wait for the Eiffel Tower to light up in the night sky. Perhaps stop by for dessert at </a:t>
            </a:r>
            <a:r>
              <a:rPr lang="en-US" b="1" dirty="0"/>
              <a:t>Boulangerie </a:t>
            </a:r>
            <a:r>
              <a:rPr lang="en-US" b="1" dirty="0" err="1"/>
              <a:t>Desgranges</a:t>
            </a:r>
            <a:r>
              <a:rPr lang="en-US" b="1" dirty="0"/>
              <a:t> </a:t>
            </a:r>
            <a:r>
              <a:rPr lang="en-US" dirty="0"/>
              <a:t>across the river.</a:t>
            </a:r>
          </a:p>
        </p:txBody>
      </p:sp>
    </p:spTree>
    <p:extLst>
      <p:ext uri="{BB962C8B-B14F-4D97-AF65-F5344CB8AC3E}">
        <p14:creationId xmlns:p14="http://schemas.microsoft.com/office/powerpoint/2010/main" val="13548977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3DFA9BF9-158F-4042-B8AA-23CA55571155}"/>
              </a:ext>
            </a:extLst>
          </p:cNvPr>
          <p:cNvSpPr>
            <a:spLocks noGrp="1"/>
          </p:cNvSpPr>
          <p:nvPr>
            <p:ph type="title" orient="vert"/>
          </p:nvPr>
        </p:nvSpPr>
        <p:spPr>
          <a:xfrm>
            <a:off x="10465376" y="937256"/>
            <a:ext cx="1298608" cy="4983480"/>
          </a:xfrm>
        </p:spPr>
        <p:txBody>
          <a:bodyPr/>
          <a:lstStyle/>
          <a:p>
            <a:r>
              <a:rPr lang="en-US" dirty="0"/>
              <a:t>Day 2</a:t>
            </a:r>
          </a:p>
        </p:txBody>
      </p:sp>
      <p:sp>
        <p:nvSpPr>
          <p:cNvPr id="3" name="Vertical Text Placeholder 2">
            <a:extLst>
              <a:ext uri="{FF2B5EF4-FFF2-40B4-BE49-F238E27FC236}">
                <a16:creationId xmlns:a16="http://schemas.microsoft.com/office/drawing/2014/main" xmlns="" id="{F618934E-CE80-1047-BE81-4D2B49BFB64B}"/>
              </a:ext>
            </a:extLst>
          </p:cNvPr>
          <p:cNvSpPr>
            <a:spLocks noGrp="1"/>
          </p:cNvSpPr>
          <p:nvPr>
            <p:ph type="body" orient="vert" idx="1"/>
          </p:nvPr>
        </p:nvSpPr>
        <p:spPr>
          <a:xfrm rot="16200000">
            <a:off x="2770927" y="-1405652"/>
            <a:ext cx="4983478" cy="9669297"/>
          </a:xfrm>
        </p:spPr>
        <p:txBody>
          <a:bodyPr>
            <a:normAutofit lnSpcReduction="10000"/>
          </a:bodyPr>
          <a:lstStyle/>
          <a:p>
            <a:pPr lvl="0"/>
            <a:r>
              <a:rPr lang="en-US" dirty="0"/>
              <a:t>Start your day at the west end of the Champs-Élysées at the famous landmark, the </a:t>
            </a:r>
            <a:r>
              <a:rPr lang="en-US" b="1" dirty="0"/>
              <a:t>Arc de </a:t>
            </a:r>
            <a:r>
              <a:rPr lang="en-US" b="1" dirty="0" err="1"/>
              <a:t>Triomphe</a:t>
            </a:r>
            <a:r>
              <a:rPr lang="en-US" dirty="0"/>
              <a:t>. Built 1836 to honor those who died during the French Revolution and the Napoleonic Wars, this is perhaps Paris’s most well-known landmark after the Eiffel Tower. </a:t>
            </a:r>
          </a:p>
          <a:p>
            <a:pPr lvl="0"/>
            <a:r>
              <a:rPr lang="en-US" dirty="0"/>
              <a:t>Stroll down the most famous street in the world, the Champs-Élysées. Browse the many boutiques and luxury stores that line its sides as you head east.</a:t>
            </a:r>
          </a:p>
          <a:p>
            <a:pPr lvl="0"/>
            <a:r>
              <a:rPr lang="en-US" dirty="0"/>
              <a:t>Make a stop at the </a:t>
            </a:r>
            <a:r>
              <a:rPr lang="en-US" b="1" dirty="0"/>
              <a:t>The Grand Palais</a:t>
            </a:r>
            <a:r>
              <a:rPr lang="en-US" dirty="0"/>
              <a:t> and admire its architecture.</a:t>
            </a:r>
          </a:p>
          <a:p>
            <a:pPr lvl="0"/>
            <a:r>
              <a:rPr lang="en-US" dirty="0"/>
              <a:t>Stop by the </a:t>
            </a:r>
            <a:r>
              <a:rPr lang="en-US" b="1" dirty="0" err="1"/>
              <a:t>Ladurée</a:t>
            </a:r>
            <a:r>
              <a:rPr lang="en-US" b="1" dirty="0"/>
              <a:t> Paris Royale </a:t>
            </a:r>
            <a:r>
              <a:rPr lang="en-US" dirty="0"/>
              <a:t>bakery for a quick lunch or picnic items. Looking for something more substantial? Le Dalí is a nearby French restaurant.</a:t>
            </a:r>
          </a:p>
          <a:p>
            <a:pPr lvl="0"/>
            <a:r>
              <a:rPr lang="en-US" dirty="0"/>
              <a:t>Enjoy the weather and the slow Parisian lifestyle by grabbing a bench at the </a:t>
            </a:r>
            <a:r>
              <a:rPr lang="en-US" b="1" dirty="0"/>
              <a:t>Tuileries Garden </a:t>
            </a:r>
            <a:r>
              <a:rPr lang="en-US" dirty="0"/>
              <a:t>for some people watching.</a:t>
            </a:r>
          </a:p>
          <a:p>
            <a:pPr lvl="0"/>
            <a:r>
              <a:rPr lang="en-US" dirty="0"/>
              <a:t>Cross the river to the </a:t>
            </a:r>
            <a:r>
              <a:rPr lang="en-US" b="1" dirty="0" err="1"/>
              <a:t>Musée</a:t>
            </a:r>
            <a:r>
              <a:rPr lang="en-US" b="1" dirty="0"/>
              <a:t> d’Orsay</a:t>
            </a:r>
            <a:r>
              <a:rPr lang="en-US" dirty="0"/>
              <a:t>, where you can spend the late afternoon among famous French artworks.</a:t>
            </a:r>
          </a:p>
          <a:p>
            <a:pPr lvl="0"/>
            <a:r>
              <a:rPr lang="en-US" dirty="0"/>
              <a:t>For dinner, the French restaurants </a:t>
            </a:r>
            <a:r>
              <a:rPr lang="en-US" b="1" dirty="0" err="1"/>
              <a:t>L'Atelier</a:t>
            </a:r>
            <a:r>
              <a:rPr lang="en-US" b="1" dirty="0"/>
              <a:t> de Joël </a:t>
            </a:r>
            <a:r>
              <a:rPr lang="en-US" b="1" dirty="0" err="1"/>
              <a:t>Robuchon</a:t>
            </a:r>
            <a:r>
              <a:rPr lang="en-US" dirty="0"/>
              <a:t> or </a:t>
            </a:r>
            <a:r>
              <a:rPr lang="en-US" b="1" dirty="0"/>
              <a:t>Guy Savoy</a:t>
            </a:r>
            <a:r>
              <a:rPr lang="en-US" dirty="0"/>
              <a:t> are close by. The bistro </a:t>
            </a:r>
            <a:r>
              <a:rPr lang="en-US" b="1" dirty="0" err="1"/>
              <a:t>L'Avant-Comptoir</a:t>
            </a:r>
            <a:r>
              <a:rPr lang="en-US" b="1" dirty="0"/>
              <a:t> des </a:t>
            </a:r>
            <a:r>
              <a:rPr lang="en-US" b="1" dirty="0" err="1"/>
              <a:t>Cochons</a:t>
            </a:r>
            <a:r>
              <a:rPr lang="en-US" b="1" dirty="0"/>
              <a:t> </a:t>
            </a:r>
            <a:r>
              <a:rPr lang="en-US" dirty="0"/>
              <a:t>is also close by.</a:t>
            </a:r>
          </a:p>
          <a:p>
            <a:pPr lvl="0"/>
            <a:r>
              <a:rPr lang="en-US" dirty="0"/>
              <a:t>For a nightcap, </a:t>
            </a:r>
            <a:r>
              <a:rPr lang="en-US" b="1" dirty="0"/>
              <a:t>Prescription Cocktail Club </a:t>
            </a:r>
            <a:r>
              <a:rPr lang="en-US" dirty="0"/>
              <a:t>and </a:t>
            </a:r>
            <a:r>
              <a:rPr lang="en-US" b="1" dirty="0"/>
              <a:t>Chez Nous </a:t>
            </a:r>
            <a:r>
              <a:rPr lang="en-US" dirty="0"/>
              <a:t>wine bar are not too far away.</a:t>
            </a:r>
          </a:p>
        </p:txBody>
      </p:sp>
    </p:spTree>
    <p:extLst>
      <p:ext uri="{BB962C8B-B14F-4D97-AF65-F5344CB8AC3E}">
        <p14:creationId xmlns:p14="http://schemas.microsoft.com/office/powerpoint/2010/main" val="2455423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3DFA9BF9-158F-4042-B8AA-23CA55571155}"/>
              </a:ext>
            </a:extLst>
          </p:cNvPr>
          <p:cNvSpPr>
            <a:spLocks noGrp="1"/>
          </p:cNvSpPr>
          <p:nvPr>
            <p:ph type="title" orient="vert"/>
          </p:nvPr>
        </p:nvSpPr>
        <p:spPr>
          <a:xfrm>
            <a:off x="10465376" y="937256"/>
            <a:ext cx="1298608" cy="4983480"/>
          </a:xfrm>
        </p:spPr>
        <p:txBody>
          <a:bodyPr/>
          <a:lstStyle/>
          <a:p>
            <a:r>
              <a:rPr lang="en-US" dirty="0"/>
              <a:t>Day 3</a:t>
            </a:r>
          </a:p>
        </p:txBody>
      </p:sp>
      <p:sp>
        <p:nvSpPr>
          <p:cNvPr id="3" name="Vertical Text Placeholder 2">
            <a:extLst>
              <a:ext uri="{FF2B5EF4-FFF2-40B4-BE49-F238E27FC236}">
                <a16:creationId xmlns:a16="http://schemas.microsoft.com/office/drawing/2014/main" xmlns="" id="{F618934E-CE80-1047-BE81-4D2B49BFB64B}"/>
              </a:ext>
            </a:extLst>
          </p:cNvPr>
          <p:cNvSpPr>
            <a:spLocks noGrp="1"/>
          </p:cNvSpPr>
          <p:nvPr>
            <p:ph type="body" orient="vert" idx="1"/>
          </p:nvPr>
        </p:nvSpPr>
        <p:spPr>
          <a:xfrm rot="16200000">
            <a:off x="2770927" y="-1405652"/>
            <a:ext cx="4983478" cy="9669297"/>
          </a:xfrm>
        </p:spPr>
        <p:txBody>
          <a:bodyPr/>
          <a:lstStyle/>
          <a:p>
            <a:pPr lvl="0"/>
            <a:r>
              <a:rPr lang="en-US" dirty="0"/>
              <a:t>Go early to </a:t>
            </a:r>
            <a:r>
              <a:rPr lang="en-US" b="1" dirty="0"/>
              <a:t>Le </a:t>
            </a:r>
            <a:r>
              <a:rPr lang="en-US" b="1" dirty="0" err="1"/>
              <a:t>Lourve</a:t>
            </a:r>
            <a:r>
              <a:rPr lang="en-US" dirty="0"/>
              <a:t> to beat the crowds and get the museum to yourself. Be sure to say hi to the Mona Lisa.</a:t>
            </a:r>
          </a:p>
          <a:p>
            <a:pPr lvl="0"/>
            <a:r>
              <a:rPr lang="en-US" dirty="0"/>
              <a:t>Sample some French cheese at </a:t>
            </a:r>
            <a:r>
              <a:rPr lang="en-US" b="1" dirty="0"/>
              <a:t>Fromagerie </a:t>
            </a:r>
            <a:r>
              <a:rPr lang="en-US" b="1" dirty="0" err="1"/>
              <a:t>Barthélemy</a:t>
            </a:r>
            <a:r>
              <a:rPr lang="en-US" b="1" dirty="0"/>
              <a:t> </a:t>
            </a:r>
            <a:r>
              <a:rPr lang="en-US" dirty="0"/>
              <a:t>and pick up some items for a picnic lunch at the </a:t>
            </a:r>
            <a:r>
              <a:rPr lang="en-US" b="1" dirty="0"/>
              <a:t>Palais du Luxembourg </a:t>
            </a:r>
            <a:r>
              <a:rPr lang="en-US" dirty="0"/>
              <a:t>and its surrounding gardens.</a:t>
            </a:r>
          </a:p>
          <a:p>
            <a:pPr lvl="0"/>
            <a:r>
              <a:rPr lang="en-US" dirty="0"/>
              <a:t>The </a:t>
            </a:r>
            <a:r>
              <a:rPr lang="en-US" b="1" dirty="0"/>
              <a:t>Pantheon</a:t>
            </a:r>
            <a:r>
              <a:rPr lang="en-US" dirty="0"/>
              <a:t> is a short walk away from the Garden and is a mausoleum containing the remains of distinguished French citizens.</a:t>
            </a:r>
          </a:p>
          <a:p>
            <a:pPr lvl="0"/>
            <a:r>
              <a:rPr lang="en-US" dirty="0"/>
              <a:t>Craving some seafood? </a:t>
            </a:r>
            <a:r>
              <a:rPr lang="en-US" b="1" dirty="0" err="1"/>
              <a:t>L'Avant</a:t>
            </a:r>
            <a:r>
              <a:rPr lang="en-US" b="1" dirty="0"/>
              <a:t> </a:t>
            </a:r>
            <a:r>
              <a:rPr lang="en-US" b="1" dirty="0" err="1"/>
              <a:t>Comptoir</a:t>
            </a:r>
            <a:r>
              <a:rPr lang="en-US" b="1" dirty="0"/>
              <a:t> de la Mer </a:t>
            </a:r>
            <a:r>
              <a:rPr lang="en-US" dirty="0"/>
              <a:t>has you covered. How about some Italian? Head over to </a:t>
            </a:r>
            <a:r>
              <a:rPr lang="en-US" b="1" dirty="0" err="1"/>
              <a:t>Oenosteria</a:t>
            </a:r>
            <a:r>
              <a:rPr lang="en-US" b="1" dirty="0"/>
              <a:t>.</a:t>
            </a:r>
            <a:endParaRPr lang="en-US" dirty="0"/>
          </a:p>
          <a:p>
            <a:pPr lvl="0"/>
            <a:r>
              <a:rPr lang="en-US" dirty="0"/>
              <a:t>End the night by visiting the Latin Quarters for some drinks at a local bar. Crowd favorites include </a:t>
            </a:r>
            <a:r>
              <a:rPr lang="en-US" b="1" dirty="0"/>
              <a:t>Castor Club</a:t>
            </a:r>
            <a:r>
              <a:rPr lang="en-US" dirty="0"/>
              <a:t> or wine bar </a:t>
            </a:r>
            <a:r>
              <a:rPr lang="en-US" b="1" dirty="0" err="1"/>
              <a:t>L'Avant</a:t>
            </a:r>
            <a:r>
              <a:rPr lang="en-US" b="1" dirty="0"/>
              <a:t> </a:t>
            </a:r>
            <a:r>
              <a:rPr lang="en-US" b="1" dirty="0" err="1"/>
              <a:t>Comptoir</a:t>
            </a:r>
            <a:r>
              <a:rPr lang="en-US" dirty="0"/>
              <a:t>.</a:t>
            </a:r>
          </a:p>
          <a:p>
            <a:pPr lvl="0"/>
            <a:r>
              <a:rPr lang="en-US" dirty="0"/>
              <a:t>Alternatively, enjoy an indie film at </a:t>
            </a:r>
            <a:r>
              <a:rPr lang="en-US" b="1" dirty="0"/>
              <a:t>La </a:t>
            </a:r>
            <a:r>
              <a:rPr lang="en-US" b="1" dirty="0" err="1"/>
              <a:t>Filmothèque</a:t>
            </a:r>
            <a:r>
              <a:rPr lang="en-US" b="1" dirty="0"/>
              <a:t> du Quartier Latin </a:t>
            </a:r>
            <a:r>
              <a:rPr lang="en-US" dirty="0"/>
              <a:t>or a performance at the </a:t>
            </a:r>
            <a:r>
              <a:rPr lang="en-US" b="1" dirty="0" err="1"/>
              <a:t>Odéon</a:t>
            </a:r>
            <a:r>
              <a:rPr lang="en-US" b="1" dirty="0"/>
              <a:t> – Théâtre de </a:t>
            </a:r>
            <a:r>
              <a:rPr lang="en-US" b="1" dirty="0" err="1"/>
              <a:t>l'Europe</a:t>
            </a:r>
            <a:r>
              <a:rPr lang="en-US" dirty="0"/>
              <a:t>.</a:t>
            </a:r>
          </a:p>
        </p:txBody>
      </p:sp>
    </p:spTree>
    <p:extLst>
      <p:ext uri="{BB962C8B-B14F-4D97-AF65-F5344CB8AC3E}">
        <p14:creationId xmlns:p14="http://schemas.microsoft.com/office/powerpoint/2010/main" val="605604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DC8E7A-04DC-574E-AF1F-83DA13E0954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xmlns="" id="{0D7ED9B3-6D13-AD4B-BB8A-5E8AAAE209A3}"/>
              </a:ext>
            </a:extLst>
          </p:cNvPr>
          <p:cNvSpPr>
            <a:spLocks noGrp="1"/>
          </p:cNvSpPr>
          <p:nvPr>
            <p:ph idx="1"/>
          </p:nvPr>
        </p:nvSpPr>
        <p:spPr>
          <a:xfrm>
            <a:off x="2231136" y="2638044"/>
            <a:ext cx="7729728" cy="3101983"/>
          </a:xfrm>
        </p:spPr>
        <p:txBody>
          <a:bodyPr/>
          <a:lstStyle/>
          <a:p>
            <a:r>
              <a:rPr lang="en-US" dirty="0"/>
              <a:t>Paris, the global center of finance, fashion, arts, science, and gastronomy, and history, can be very intimidating and overwhelming on a first visit. </a:t>
            </a:r>
          </a:p>
          <a:p>
            <a:r>
              <a:rPr lang="en-US" dirty="0"/>
              <a:t>It is advantageous to prepare a travel itinerary that prioritizes must-do activities and must-see sights in an efficient way but also have enough flexibility for exploration so visitors can rest assured they are not missing out on a special experience.</a:t>
            </a:r>
          </a:p>
          <a:p>
            <a:r>
              <a:rPr lang="en-US" dirty="0"/>
              <a:t>This project aims to create an efficient itinerary that saves time, includes must-see attractions, and make suggestions for what to do, see, and eat, taking into account distance, time, and location utilizing Foursquare location data.</a:t>
            </a:r>
          </a:p>
        </p:txBody>
      </p:sp>
    </p:spTree>
    <p:extLst>
      <p:ext uri="{BB962C8B-B14F-4D97-AF65-F5344CB8AC3E}">
        <p14:creationId xmlns:p14="http://schemas.microsoft.com/office/powerpoint/2010/main" val="29748711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3DFA9BF9-158F-4042-B8AA-23CA55571155}"/>
              </a:ext>
            </a:extLst>
          </p:cNvPr>
          <p:cNvSpPr>
            <a:spLocks noGrp="1"/>
          </p:cNvSpPr>
          <p:nvPr>
            <p:ph type="title" orient="vert"/>
          </p:nvPr>
        </p:nvSpPr>
        <p:spPr>
          <a:xfrm>
            <a:off x="10465376" y="937256"/>
            <a:ext cx="1298608" cy="4983480"/>
          </a:xfrm>
        </p:spPr>
        <p:txBody>
          <a:bodyPr/>
          <a:lstStyle/>
          <a:p>
            <a:r>
              <a:rPr lang="en-US" dirty="0"/>
              <a:t>Day 4</a:t>
            </a:r>
          </a:p>
        </p:txBody>
      </p:sp>
      <p:sp>
        <p:nvSpPr>
          <p:cNvPr id="3" name="Vertical Text Placeholder 2">
            <a:extLst>
              <a:ext uri="{FF2B5EF4-FFF2-40B4-BE49-F238E27FC236}">
                <a16:creationId xmlns:a16="http://schemas.microsoft.com/office/drawing/2014/main" xmlns="" id="{F618934E-CE80-1047-BE81-4D2B49BFB64B}"/>
              </a:ext>
            </a:extLst>
          </p:cNvPr>
          <p:cNvSpPr>
            <a:spLocks noGrp="1"/>
          </p:cNvSpPr>
          <p:nvPr>
            <p:ph type="body" orient="vert" idx="1"/>
          </p:nvPr>
        </p:nvSpPr>
        <p:spPr>
          <a:xfrm rot="16200000">
            <a:off x="2770927" y="-1405652"/>
            <a:ext cx="4983478" cy="9669297"/>
          </a:xfrm>
        </p:spPr>
        <p:txBody>
          <a:bodyPr/>
          <a:lstStyle/>
          <a:p>
            <a:pPr lvl="0"/>
            <a:r>
              <a:rPr lang="en-US" dirty="0"/>
              <a:t>Begin the day along the Seine at </a:t>
            </a:r>
            <a:r>
              <a:rPr lang="en-US" b="1" dirty="0" err="1"/>
              <a:t>Cathédrale</a:t>
            </a:r>
            <a:r>
              <a:rPr lang="en-US" b="1" dirty="0"/>
              <a:t> Notre-Dame de Paris</a:t>
            </a:r>
            <a:r>
              <a:rPr lang="en-US" dirty="0"/>
              <a:t>, the famous cathedral known for its architecture.</a:t>
            </a:r>
          </a:p>
          <a:p>
            <a:pPr lvl="0"/>
            <a:r>
              <a:rPr lang="en-US" dirty="0"/>
              <a:t>If you’re still not tired of museums, the </a:t>
            </a:r>
            <a:r>
              <a:rPr lang="en-US" b="1" dirty="0"/>
              <a:t>Centre Pompidou </a:t>
            </a:r>
            <a:r>
              <a:rPr lang="en-US" dirty="0"/>
              <a:t>is a modern museum with interesting architecture.</a:t>
            </a:r>
          </a:p>
          <a:p>
            <a:pPr lvl="0"/>
            <a:r>
              <a:rPr lang="en-US" dirty="0"/>
              <a:t>Other close by landmarks include the small islands, </a:t>
            </a:r>
            <a:r>
              <a:rPr lang="en-US" b="1" dirty="0"/>
              <a:t>Île Saint-Louis</a:t>
            </a:r>
            <a:r>
              <a:rPr lang="en-US" dirty="0"/>
              <a:t> and </a:t>
            </a:r>
            <a:r>
              <a:rPr lang="en-US" b="1" dirty="0"/>
              <a:t>Île de la </a:t>
            </a:r>
            <a:r>
              <a:rPr lang="en-US" b="1" dirty="0" err="1"/>
              <a:t>Cité</a:t>
            </a:r>
            <a:r>
              <a:rPr lang="en-US" dirty="0"/>
              <a:t>, as well as </a:t>
            </a:r>
            <a:r>
              <a:rPr lang="en-US" b="1" dirty="0"/>
              <a:t>La </a:t>
            </a:r>
            <a:r>
              <a:rPr lang="en-US" b="1" dirty="0" err="1"/>
              <a:t>Conciergerie</a:t>
            </a:r>
            <a:r>
              <a:rPr lang="en-US" dirty="0"/>
              <a:t> and </a:t>
            </a:r>
            <a:r>
              <a:rPr lang="en-US" b="1" dirty="0"/>
              <a:t>Saint-Jacques Tower</a:t>
            </a:r>
            <a:endParaRPr lang="en-US" dirty="0"/>
          </a:p>
          <a:p>
            <a:pPr lvl="0"/>
            <a:r>
              <a:rPr lang="en-US" dirty="0"/>
              <a:t>Ready for another picnic by the Seine? Visit </a:t>
            </a:r>
            <a:r>
              <a:rPr lang="en-US" b="1" dirty="0"/>
              <a:t>Fromagerie Laurent Dubois </a:t>
            </a:r>
            <a:r>
              <a:rPr lang="en-US" dirty="0"/>
              <a:t>for food. Nearby restaurants include </a:t>
            </a:r>
            <a:r>
              <a:rPr lang="en-US" b="1" dirty="0"/>
              <a:t>Le Petit </a:t>
            </a:r>
            <a:r>
              <a:rPr lang="en-US" b="1" dirty="0" err="1"/>
              <a:t>Châtelet</a:t>
            </a:r>
            <a:r>
              <a:rPr lang="en-US" dirty="0"/>
              <a:t>, </a:t>
            </a:r>
            <a:r>
              <a:rPr lang="en-US" b="1" dirty="0" err="1"/>
              <a:t>Comme</a:t>
            </a:r>
            <a:r>
              <a:rPr lang="en-US" b="1" dirty="0"/>
              <a:t> chai Toi</a:t>
            </a:r>
            <a:r>
              <a:rPr lang="en-US" dirty="0"/>
              <a:t>, or </a:t>
            </a:r>
            <a:r>
              <a:rPr lang="en-US" b="1" dirty="0" err="1"/>
              <a:t>Anahuacalli</a:t>
            </a:r>
            <a:r>
              <a:rPr lang="en-US" b="1" dirty="0"/>
              <a:t>.</a:t>
            </a:r>
            <a:endParaRPr lang="en-US" dirty="0"/>
          </a:p>
          <a:p>
            <a:pPr lvl="0"/>
            <a:r>
              <a:rPr lang="en-US" dirty="0"/>
              <a:t>Make the trek across the Seine to catch a performance in the Bastille neighborhood. Venues include </a:t>
            </a:r>
            <a:r>
              <a:rPr lang="en-US" b="1" dirty="0"/>
              <a:t>Opéra Bastille </a:t>
            </a:r>
            <a:r>
              <a:rPr lang="en-US" dirty="0"/>
              <a:t>for opera or </a:t>
            </a:r>
            <a:r>
              <a:rPr lang="en-US" b="1" dirty="0"/>
              <a:t>Café de la </a:t>
            </a:r>
            <a:r>
              <a:rPr lang="en-US" b="1" dirty="0" err="1"/>
              <a:t>Danse</a:t>
            </a:r>
            <a:r>
              <a:rPr lang="en-US" dirty="0"/>
              <a:t> for modern music.</a:t>
            </a:r>
          </a:p>
          <a:p>
            <a:pPr lvl="0"/>
            <a:r>
              <a:rPr lang="en-US" dirty="0"/>
              <a:t>Food options near the venue include Gaspard de la Nuit (French), </a:t>
            </a:r>
            <a:r>
              <a:rPr lang="en-US" dirty="0" err="1"/>
              <a:t>Nove</a:t>
            </a:r>
            <a:r>
              <a:rPr lang="en-US" dirty="0"/>
              <a:t> (Italian), and Café Ginger (Asian fusion/Vegan) for dinner.</a:t>
            </a:r>
          </a:p>
          <a:p>
            <a:pPr lvl="0"/>
            <a:r>
              <a:rPr lang="en-US" b="1" dirty="0"/>
              <a:t>La Moustache Blanche</a:t>
            </a:r>
            <a:r>
              <a:rPr lang="en-US" dirty="0"/>
              <a:t> and </a:t>
            </a:r>
            <a:r>
              <a:rPr lang="en-US" b="1" dirty="0"/>
              <a:t>Berliner</a:t>
            </a:r>
            <a:r>
              <a:rPr lang="en-US" dirty="0"/>
              <a:t> </a:t>
            </a:r>
            <a:r>
              <a:rPr lang="en-US" b="1" dirty="0" err="1"/>
              <a:t>Wunderbar</a:t>
            </a:r>
            <a:r>
              <a:rPr lang="en-US" dirty="0"/>
              <a:t> are good options for drinks.</a:t>
            </a:r>
          </a:p>
        </p:txBody>
      </p:sp>
    </p:spTree>
    <p:extLst>
      <p:ext uri="{BB962C8B-B14F-4D97-AF65-F5344CB8AC3E}">
        <p14:creationId xmlns:p14="http://schemas.microsoft.com/office/powerpoint/2010/main" val="37376795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3DFA9BF9-158F-4042-B8AA-23CA55571155}"/>
              </a:ext>
            </a:extLst>
          </p:cNvPr>
          <p:cNvSpPr>
            <a:spLocks noGrp="1"/>
          </p:cNvSpPr>
          <p:nvPr>
            <p:ph type="title" orient="vert"/>
          </p:nvPr>
        </p:nvSpPr>
        <p:spPr>
          <a:xfrm>
            <a:off x="10465376" y="937256"/>
            <a:ext cx="1298608" cy="4983480"/>
          </a:xfrm>
        </p:spPr>
        <p:txBody>
          <a:bodyPr/>
          <a:lstStyle/>
          <a:p>
            <a:r>
              <a:rPr lang="en-US" dirty="0"/>
              <a:t>Day 5</a:t>
            </a:r>
          </a:p>
        </p:txBody>
      </p:sp>
      <p:sp>
        <p:nvSpPr>
          <p:cNvPr id="3" name="Vertical Text Placeholder 2">
            <a:extLst>
              <a:ext uri="{FF2B5EF4-FFF2-40B4-BE49-F238E27FC236}">
                <a16:creationId xmlns:a16="http://schemas.microsoft.com/office/drawing/2014/main" xmlns="" id="{F618934E-CE80-1047-BE81-4D2B49BFB64B}"/>
              </a:ext>
            </a:extLst>
          </p:cNvPr>
          <p:cNvSpPr>
            <a:spLocks noGrp="1"/>
          </p:cNvSpPr>
          <p:nvPr>
            <p:ph type="body" orient="vert" idx="1"/>
          </p:nvPr>
        </p:nvSpPr>
        <p:spPr>
          <a:xfrm rot="16200000">
            <a:off x="2770927" y="-1405652"/>
            <a:ext cx="4983478" cy="9669297"/>
          </a:xfrm>
        </p:spPr>
        <p:txBody>
          <a:bodyPr/>
          <a:lstStyle/>
          <a:p>
            <a:pPr lvl="0"/>
            <a:r>
              <a:rPr lang="en-US" dirty="0"/>
              <a:t>Make a day trip trek out to the Palace of Versailles and explore its grand architecture and lush gardens.</a:t>
            </a:r>
          </a:p>
          <a:p>
            <a:pPr lvl="0"/>
            <a:r>
              <a:rPr lang="en-US" dirty="0"/>
              <a:t>Disneyland Paris is another option to the far east of the city.</a:t>
            </a:r>
          </a:p>
          <a:p>
            <a:pPr lvl="0"/>
            <a:r>
              <a:rPr lang="en-US" dirty="0"/>
              <a:t>This can also be a catch up day to do any activities you weren’t able to squeeze in during the previous few days or to wander around Paris and find a new adventure!</a:t>
            </a:r>
          </a:p>
        </p:txBody>
      </p:sp>
    </p:spTree>
    <p:extLst>
      <p:ext uri="{BB962C8B-B14F-4D97-AF65-F5344CB8AC3E}">
        <p14:creationId xmlns:p14="http://schemas.microsoft.com/office/powerpoint/2010/main" val="36400820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A84B62-DAD7-984B-9192-96B695CDE84A}"/>
              </a:ext>
            </a:extLst>
          </p:cNvPr>
          <p:cNvSpPr>
            <a:spLocks noGrp="1"/>
          </p:cNvSpPr>
          <p:nvPr>
            <p:ph type="title"/>
          </p:nvPr>
        </p:nvSpPr>
        <p:spPr>
          <a:xfrm>
            <a:off x="785217" y="2858251"/>
            <a:ext cx="4486656" cy="1141497"/>
          </a:xfrm>
        </p:spPr>
        <p:txBody>
          <a:bodyPr/>
          <a:lstStyle/>
          <a:p>
            <a:r>
              <a:rPr lang="en-US" dirty="0"/>
              <a:t>Conclusion</a:t>
            </a:r>
          </a:p>
        </p:txBody>
      </p:sp>
      <p:sp>
        <p:nvSpPr>
          <p:cNvPr id="3" name="Content Placeholder 2">
            <a:extLst>
              <a:ext uri="{FF2B5EF4-FFF2-40B4-BE49-F238E27FC236}">
                <a16:creationId xmlns:a16="http://schemas.microsoft.com/office/drawing/2014/main" xmlns="" id="{6E2EF74F-CCDF-CE42-B76F-1C7BF8773543}"/>
              </a:ext>
            </a:extLst>
          </p:cNvPr>
          <p:cNvSpPr>
            <a:spLocks noGrp="1"/>
          </p:cNvSpPr>
          <p:nvPr>
            <p:ph idx="1"/>
          </p:nvPr>
        </p:nvSpPr>
        <p:spPr/>
        <p:txBody>
          <a:bodyPr/>
          <a:lstStyle/>
          <a:p>
            <a:r>
              <a:rPr lang="en-US" dirty="0"/>
              <a:t>The itinerary I created made many assumptions on time, money, weather, and duration of stay. </a:t>
            </a:r>
          </a:p>
          <a:p>
            <a:r>
              <a:rPr lang="en-US" dirty="0"/>
              <a:t>I want to emphasize that itineraries are just general guild lines and travelers can choose to deviate if, say, they find the Louvre to be only an hour visit or that reading in the Jardin de Luxembourg should be an all-day activity accompanied by French cheese and wine. </a:t>
            </a:r>
          </a:p>
          <a:p>
            <a:r>
              <a:rPr lang="en-US" dirty="0"/>
              <a:t>I learned a lot about scraping data, visualizing it, and making maps that can provide guidance for creating a travel plan. </a:t>
            </a:r>
          </a:p>
          <a:p>
            <a:r>
              <a:rPr lang="en-US" dirty="0"/>
              <a:t>I hope to further explore venue tips, ratings, and distance between venues.</a:t>
            </a:r>
          </a:p>
          <a:p>
            <a:r>
              <a:rPr lang="en-US" dirty="0"/>
              <a:t>I can’t wait for my first trip to Paris!</a:t>
            </a:r>
          </a:p>
          <a:p>
            <a:endParaRPr lang="en-US" dirty="0"/>
          </a:p>
        </p:txBody>
      </p:sp>
    </p:spTree>
    <p:extLst>
      <p:ext uri="{BB962C8B-B14F-4D97-AF65-F5344CB8AC3E}">
        <p14:creationId xmlns:p14="http://schemas.microsoft.com/office/powerpoint/2010/main" val="1249057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C3D165-B99B-3249-ADE5-8023AC024FDB}"/>
              </a:ext>
            </a:extLst>
          </p:cNvPr>
          <p:cNvSpPr>
            <a:spLocks noGrp="1"/>
          </p:cNvSpPr>
          <p:nvPr>
            <p:ph type="title"/>
          </p:nvPr>
        </p:nvSpPr>
        <p:spPr/>
        <p:txBody>
          <a:bodyPr/>
          <a:lstStyle/>
          <a:p>
            <a:r>
              <a:rPr lang="en-US" dirty="0"/>
              <a:t>Data acquisition &amp; Cleaning</a:t>
            </a:r>
          </a:p>
        </p:txBody>
      </p:sp>
      <p:sp>
        <p:nvSpPr>
          <p:cNvPr id="3" name="Content Placeholder 2">
            <a:extLst>
              <a:ext uri="{FF2B5EF4-FFF2-40B4-BE49-F238E27FC236}">
                <a16:creationId xmlns:a16="http://schemas.microsoft.com/office/drawing/2014/main" xmlns="" id="{242319F2-4E69-4E47-BC9D-822845569C6C}"/>
              </a:ext>
            </a:extLst>
          </p:cNvPr>
          <p:cNvSpPr>
            <a:spLocks noGrp="1"/>
          </p:cNvSpPr>
          <p:nvPr>
            <p:ph idx="1"/>
          </p:nvPr>
        </p:nvSpPr>
        <p:spPr>
          <a:xfrm>
            <a:off x="2231136" y="2638044"/>
            <a:ext cx="7729728" cy="3101983"/>
          </a:xfrm>
        </p:spPr>
        <p:txBody>
          <a:bodyPr>
            <a:normAutofit lnSpcReduction="10000"/>
          </a:bodyPr>
          <a:lstStyle/>
          <a:p>
            <a:r>
              <a:rPr lang="en-US" dirty="0"/>
              <a:t>The following sources were used in this project</a:t>
            </a:r>
          </a:p>
          <a:p>
            <a:pPr lvl="1"/>
            <a:r>
              <a:rPr lang="en-US" dirty="0"/>
              <a:t>Wikipedia (for arrondissement information)</a:t>
            </a:r>
          </a:p>
          <a:p>
            <a:pPr lvl="1"/>
            <a:r>
              <a:rPr lang="en-US" dirty="0"/>
              <a:t>Google Reviews, Architectural Digest, Lonely Planet (for top Paris landmarks)</a:t>
            </a:r>
          </a:p>
          <a:p>
            <a:pPr lvl="1"/>
            <a:r>
              <a:rPr lang="en-US" dirty="0"/>
              <a:t>Carto (for Paris location data to map out boundaries of arrondissement)</a:t>
            </a:r>
          </a:p>
          <a:p>
            <a:pPr lvl="1"/>
            <a:r>
              <a:rPr lang="en-US" dirty="0"/>
              <a:t>Foursquare (for venue information data and location)</a:t>
            </a:r>
          </a:p>
          <a:p>
            <a:r>
              <a:rPr lang="en-US" dirty="0"/>
              <a:t>The data was gathered using web-scraping, making calls to the Foursquare API, and downloading </a:t>
            </a:r>
            <a:r>
              <a:rPr lang="en-US" dirty="0" err="1"/>
              <a:t>geojson</a:t>
            </a:r>
            <a:r>
              <a:rPr lang="en-US" dirty="0"/>
              <a:t> files.</a:t>
            </a:r>
          </a:p>
          <a:p>
            <a:r>
              <a:rPr lang="en-US" dirty="0"/>
              <a:t>Minor data cleansing was done including adding simplified arrondissement column names, getting rid of duplicates, and deleting unnecessary columns.</a:t>
            </a:r>
          </a:p>
          <a:p>
            <a:pPr marL="228600" lvl="1" indent="0">
              <a:buNone/>
            </a:pPr>
            <a:endParaRPr lang="en-US" dirty="0"/>
          </a:p>
        </p:txBody>
      </p:sp>
    </p:spTree>
    <p:extLst>
      <p:ext uri="{BB962C8B-B14F-4D97-AF65-F5344CB8AC3E}">
        <p14:creationId xmlns:p14="http://schemas.microsoft.com/office/powerpoint/2010/main" val="4051915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74CB61-262F-5147-BECE-E36882A3BEDF}"/>
              </a:ext>
            </a:extLst>
          </p:cNvPr>
          <p:cNvSpPr>
            <a:spLocks noGrp="1"/>
          </p:cNvSpPr>
          <p:nvPr>
            <p:ph type="title"/>
          </p:nvPr>
        </p:nvSpPr>
        <p:spPr/>
        <p:txBody>
          <a:bodyPr/>
          <a:lstStyle/>
          <a:p>
            <a:r>
              <a:rPr lang="en-US" dirty="0"/>
              <a:t>Exploratory data analysis</a:t>
            </a:r>
          </a:p>
        </p:txBody>
      </p:sp>
      <p:sp>
        <p:nvSpPr>
          <p:cNvPr id="3" name="Content Placeholder 2">
            <a:extLst>
              <a:ext uri="{FF2B5EF4-FFF2-40B4-BE49-F238E27FC236}">
                <a16:creationId xmlns:a16="http://schemas.microsoft.com/office/drawing/2014/main" xmlns="" id="{672A67C4-FD34-6D44-904A-C57311B2BA38}"/>
              </a:ext>
            </a:extLst>
          </p:cNvPr>
          <p:cNvSpPr>
            <a:spLocks noGrp="1"/>
          </p:cNvSpPr>
          <p:nvPr>
            <p:ph idx="1"/>
          </p:nvPr>
        </p:nvSpPr>
        <p:spPr/>
        <p:txBody>
          <a:bodyPr/>
          <a:lstStyle/>
          <a:p>
            <a:r>
              <a:rPr lang="en-US" dirty="0"/>
              <a:t>The majority of our exploratory data analysis focused on using longitude and latitude information to make maps and other visuals in order to better understand where landmarks and other points of interests were located</a:t>
            </a:r>
          </a:p>
          <a:p>
            <a:r>
              <a:rPr lang="en-US" dirty="0"/>
              <a:t>We utilized choropleth maps, dot maps, and content tables</a:t>
            </a:r>
          </a:p>
        </p:txBody>
      </p:sp>
    </p:spTree>
    <p:extLst>
      <p:ext uri="{BB962C8B-B14F-4D97-AF65-F5344CB8AC3E}">
        <p14:creationId xmlns:p14="http://schemas.microsoft.com/office/powerpoint/2010/main" val="326677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02E53D6-84DE-CD40-BB7A-C92F1F678251}"/>
              </a:ext>
            </a:extLst>
          </p:cNvPr>
          <p:cNvSpPr>
            <a:spLocks noGrp="1"/>
          </p:cNvSpPr>
          <p:nvPr>
            <p:ph type="title"/>
          </p:nvPr>
        </p:nvSpPr>
        <p:spPr>
          <a:xfrm>
            <a:off x="769620" y="1228055"/>
            <a:ext cx="4486656" cy="1141497"/>
          </a:xfrm>
        </p:spPr>
        <p:txBody>
          <a:bodyPr/>
          <a:lstStyle/>
          <a:p>
            <a:r>
              <a:rPr lang="en-US" dirty="0"/>
              <a:t>Choropleth Map of Paris</a:t>
            </a:r>
          </a:p>
        </p:txBody>
      </p:sp>
      <p:sp>
        <p:nvSpPr>
          <p:cNvPr id="4" name="Text Placeholder 3">
            <a:extLst>
              <a:ext uri="{FF2B5EF4-FFF2-40B4-BE49-F238E27FC236}">
                <a16:creationId xmlns:a16="http://schemas.microsoft.com/office/drawing/2014/main" xmlns="" id="{D566B98F-91F0-4442-B145-E477508D2B56}"/>
              </a:ext>
            </a:extLst>
          </p:cNvPr>
          <p:cNvSpPr>
            <a:spLocks noGrp="1"/>
          </p:cNvSpPr>
          <p:nvPr>
            <p:ph type="body" sz="half" idx="2"/>
          </p:nvPr>
        </p:nvSpPr>
        <p:spPr>
          <a:xfrm>
            <a:off x="1115567" y="2674429"/>
            <a:ext cx="3809129" cy="3857000"/>
          </a:xfrm>
        </p:spPr>
        <p:txBody>
          <a:bodyPr>
            <a:normAutofit/>
          </a:bodyPr>
          <a:lstStyle/>
          <a:p>
            <a:r>
              <a:rPr lang="en-US" dirty="0"/>
              <a:t>The first exploratory data analysis performed a choropleth and boundary map of Paris to get a visual of how and where the arrondissements are located. </a:t>
            </a:r>
          </a:p>
          <a:p>
            <a:r>
              <a:rPr lang="en-US" dirty="0"/>
              <a:t>Then, we used 2005 Population information to shade each arrondissement, where darker red means higher population density and lighter red means lower population density.</a:t>
            </a:r>
          </a:p>
          <a:p>
            <a:endParaRPr lang="en-US" dirty="0"/>
          </a:p>
          <a:p>
            <a:r>
              <a:rPr lang="en-US" dirty="0"/>
              <a:t>Notice the arrondissements are ordered in a clockwise fashion starting from the center and spiraling outward</a:t>
            </a:r>
          </a:p>
          <a:p>
            <a:endParaRPr lang="en-US" dirty="0"/>
          </a:p>
        </p:txBody>
      </p:sp>
    </p:spTree>
    <p:extLst>
      <p:ext uri="{BB962C8B-B14F-4D97-AF65-F5344CB8AC3E}">
        <p14:creationId xmlns:p14="http://schemas.microsoft.com/office/powerpoint/2010/main" val="3175766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descr="A picture containing text, map&#10;&#10;Description automatically generated">
            <a:extLst>
              <a:ext uri="{FF2B5EF4-FFF2-40B4-BE49-F238E27FC236}">
                <a16:creationId xmlns:a16="http://schemas.microsoft.com/office/drawing/2014/main" xmlns="" id="{320C0616-D3D7-554D-8308-1D24649C53E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65425" y="3399713"/>
            <a:ext cx="5285790" cy="3167743"/>
          </a:xfrm>
          <a:prstGeom prst="rect">
            <a:avLst/>
          </a:prstGeom>
        </p:spPr>
      </p:pic>
      <p:sp>
        <p:nvSpPr>
          <p:cNvPr id="11" name="Rectangle 10">
            <a:extLst>
              <a:ext uri="{FF2B5EF4-FFF2-40B4-BE49-F238E27FC236}">
                <a16:creationId xmlns:a16="http://schemas.microsoft.com/office/drawing/2014/main" xmlns="" id="{DCD3F51F-E0F2-41F0-9EAD-111C87DFF5F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5315061" y="-2"/>
            <a:ext cx="6876939"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F391A102-6DA8-BA44-8311-269367CF2450}"/>
              </a:ext>
            </a:extLst>
          </p:cNvPr>
          <p:cNvSpPr>
            <a:spLocks noGrp="1"/>
          </p:cNvSpPr>
          <p:nvPr>
            <p:ph type="title"/>
          </p:nvPr>
        </p:nvSpPr>
        <p:spPr>
          <a:xfrm>
            <a:off x="6119732" y="1290025"/>
            <a:ext cx="5291327" cy="1188720"/>
          </a:xfrm>
          <a:solidFill>
            <a:srgbClr val="FFFFFF"/>
          </a:solidFill>
          <a:ln>
            <a:solidFill>
              <a:srgbClr val="404040"/>
            </a:solidFill>
          </a:ln>
        </p:spPr>
        <p:txBody>
          <a:bodyPr vert="horz" lIns="182880" tIns="182880" rIns="182880" bIns="182880" rtlCol="0" anchor="ctr">
            <a:normAutofit/>
          </a:bodyPr>
          <a:lstStyle/>
          <a:p>
            <a:r>
              <a:rPr lang="en-US" sz="2800"/>
              <a:t>Major Landmarks</a:t>
            </a:r>
          </a:p>
        </p:txBody>
      </p:sp>
      <p:pic>
        <p:nvPicPr>
          <p:cNvPr id="5" name="Content Placeholder 4" descr="A picture containing text, map&#10;&#10;Description automatically generated">
            <a:extLst>
              <a:ext uri="{FF2B5EF4-FFF2-40B4-BE49-F238E27FC236}">
                <a16:creationId xmlns:a16="http://schemas.microsoft.com/office/drawing/2014/main" xmlns="" id="{6E751F11-D839-F44E-9805-7ECAA3FD8989}"/>
              </a:ext>
            </a:extLst>
          </p:cNvPr>
          <p:cNvPicPr>
            <a:picLocks noGrp="1"/>
          </p:cNvPicPr>
          <p:nvPr>
            <p:ph idx="1"/>
          </p:nvPr>
        </p:nvPicPr>
        <p:blipFill>
          <a:blip r:embed="rId3" cstate="print">
            <a:extLst>
              <a:ext uri="{28A0092B-C50C-407E-A947-70E740481C1C}">
                <a14:useLocalDpi xmlns:a14="http://schemas.microsoft.com/office/drawing/2010/main" val="0"/>
              </a:ext>
            </a:extLst>
          </a:blip>
          <a:stretch>
            <a:fillRect/>
          </a:stretch>
        </p:blipFill>
        <p:spPr>
          <a:xfrm>
            <a:off x="247348" y="799841"/>
            <a:ext cx="5285791" cy="2309328"/>
          </a:xfrm>
          <a:prstGeom prst="rect">
            <a:avLst/>
          </a:prstGeom>
        </p:spPr>
      </p:pic>
      <p:sp>
        <p:nvSpPr>
          <p:cNvPr id="4" name="Text Placeholder 3">
            <a:extLst>
              <a:ext uri="{FF2B5EF4-FFF2-40B4-BE49-F238E27FC236}">
                <a16:creationId xmlns:a16="http://schemas.microsoft.com/office/drawing/2014/main" xmlns="" id="{D667D810-01D3-9A40-988C-30D91DEAB6B3}"/>
              </a:ext>
            </a:extLst>
          </p:cNvPr>
          <p:cNvSpPr>
            <a:spLocks noGrp="1"/>
          </p:cNvSpPr>
          <p:nvPr>
            <p:ph type="body" sz="half" idx="2"/>
          </p:nvPr>
        </p:nvSpPr>
        <p:spPr>
          <a:xfrm>
            <a:off x="6119732" y="2858703"/>
            <a:ext cx="5285791" cy="3042547"/>
          </a:xfrm>
        </p:spPr>
        <p:txBody>
          <a:bodyPr vert="horz" lIns="91440" tIns="45720" rIns="91440" bIns="45720" rtlCol="0">
            <a:normAutofit/>
          </a:bodyPr>
          <a:lstStyle/>
          <a:p>
            <a:pPr algn="l"/>
            <a:r>
              <a:rPr lang="en-US" sz="2800" dirty="0"/>
              <a:t>I created a map that showed the top landmarks of Paris according to users on Google, Lonely Planet, and other travel websites. </a:t>
            </a:r>
          </a:p>
        </p:txBody>
      </p:sp>
    </p:spTree>
    <p:extLst>
      <p:ext uri="{BB962C8B-B14F-4D97-AF65-F5344CB8AC3E}">
        <p14:creationId xmlns:p14="http://schemas.microsoft.com/office/powerpoint/2010/main" val="10337478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E5052D-0459-7C4F-AD3A-E6689D46C573}"/>
              </a:ext>
            </a:extLst>
          </p:cNvPr>
          <p:cNvSpPr>
            <a:spLocks noGrp="1"/>
          </p:cNvSpPr>
          <p:nvPr>
            <p:ph type="title"/>
          </p:nvPr>
        </p:nvSpPr>
        <p:spPr>
          <a:xfrm>
            <a:off x="804670" y="978776"/>
            <a:ext cx="3044953" cy="1174991"/>
          </a:xfrm>
        </p:spPr>
        <p:txBody>
          <a:bodyPr vert="horz" lIns="182880" tIns="182880" rIns="182880" bIns="182880" rtlCol="0" anchor="ctr">
            <a:normAutofit/>
          </a:bodyPr>
          <a:lstStyle/>
          <a:p>
            <a:r>
              <a:rPr lang="en-US" sz="2000" dirty="0"/>
              <a:t>Up close view</a:t>
            </a:r>
          </a:p>
        </p:txBody>
      </p:sp>
      <p:sp>
        <p:nvSpPr>
          <p:cNvPr id="4" name="Text Placeholder 3">
            <a:extLst>
              <a:ext uri="{FF2B5EF4-FFF2-40B4-BE49-F238E27FC236}">
                <a16:creationId xmlns:a16="http://schemas.microsoft.com/office/drawing/2014/main" xmlns="" id="{198FC6E8-9B6F-C747-AADE-2BFD66A9289E}"/>
              </a:ext>
            </a:extLst>
          </p:cNvPr>
          <p:cNvSpPr>
            <a:spLocks noGrp="1"/>
          </p:cNvSpPr>
          <p:nvPr>
            <p:ph type="body" sz="half" idx="2"/>
          </p:nvPr>
        </p:nvSpPr>
        <p:spPr>
          <a:xfrm>
            <a:off x="804670" y="2640692"/>
            <a:ext cx="3044952" cy="3255252"/>
          </a:xfrm>
        </p:spPr>
        <p:txBody>
          <a:bodyPr vert="horz" lIns="91440" tIns="45720" rIns="91440" bIns="45720" rtlCol="0">
            <a:normAutofit fontScale="92500" lnSpcReduction="10000"/>
          </a:bodyPr>
          <a:lstStyle/>
          <a:p>
            <a:pPr algn="l"/>
            <a:r>
              <a:rPr lang="en-US" sz="2800" dirty="0"/>
              <a:t>This close up map shows in detail the location of a few major landmarks, including the Louvre, the Champs-Élysées, and the </a:t>
            </a:r>
            <a:r>
              <a:rPr lang="en-US" sz="2800" dirty="0" err="1"/>
              <a:t>Musée</a:t>
            </a:r>
            <a:r>
              <a:rPr lang="en-US" sz="2800" dirty="0"/>
              <a:t> d’Orsay.</a:t>
            </a:r>
          </a:p>
          <a:p>
            <a:pPr indent="-228600" algn="l">
              <a:buFont typeface="Arial" panose="020B0604020202020204" pitchFamily="34" charset="0"/>
              <a:buChar char="•"/>
            </a:pPr>
            <a:endParaRPr lang="en-US" sz="3200" dirty="0">
              <a:solidFill>
                <a:schemeClr val="bg1"/>
              </a:solidFill>
            </a:endParaRPr>
          </a:p>
        </p:txBody>
      </p:sp>
      <p:pic>
        <p:nvPicPr>
          <p:cNvPr id="5" name="Picture Placeholder 4">
            <a:extLst>
              <a:ext uri="{FF2B5EF4-FFF2-40B4-BE49-F238E27FC236}">
                <a16:creationId xmlns:a16="http://schemas.microsoft.com/office/drawing/2014/main" xmlns="" id="{FDA7FAE0-260D-7042-826A-2C948FD3EF0E}"/>
              </a:ext>
            </a:extLst>
          </p:cNvPr>
          <p:cNvPicPr>
            <a:picLocks noGrp="1"/>
          </p:cNvPicPr>
          <p:nvPr>
            <p:ph type="pic" idx="1"/>
          </p:nvPr>
        </p:nvPicPr>
        <p:blipFill rotWithShape="1">
          <a:blip r:embed="rId2" cstate="print">
            <a:extLst>
              <a:ext uri="{28A0092B-C50C-407E-A947-70E740481C1C}">
                <a14:useLocalDpi xmlns:a14="http://schemas.microsoft.com/office/drawing/2010/main" val="0"/>
              </a:ext>
            </a:extLst>
          </a:blip>
          <a:srcRect l="13426" r="20627"/>
          <a:stretch/>
        </p:blipFill>
        <p:spPr>
          <a:xfrm>
            <a:off x="4654296" y="0"/>
            <a:ext cx="7537704" cy="6857990"/>
          </a:xfrm>
          <a:prstGeom prst="rect">
            <a:avLst/>
          </a:prstGeom>
        </p:spPr>
      </p:pic>
    </p:spTree>
    <p:extLst>
      <p:ext uri="{BB962C8B-B14F-4D97-AF65-F5344CB8AC3E}">
        <p14:creationId xmlns:p14="http://schemas.microsoft.com/office/powerpoint/2010/main" val="2708333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AD1E5E-E88A-D640-B066-17444E448C2E}"/>
              </a:ext>
            </a:extLst>
          </p:cNvPr>
          <p:cNvSpPr>
            <a:spLocks noGrp="1"/>
          </p:cNvSpPr>
          <p:nvPr>
            <p:ph type="title"/>
          </p:nvPr>
        </p:nvSpPr>
        <p:spPr>
          <a:xfrm>
            <a:off x="804670" y="978776"/>
            <a:ext cx="3044953" cy="1174991"/>
          </a:xfrm>
        </p:spPr>
        <p:txBody>
          <a:bodyPr vert="horz" lIns="182880" tIns="182880" rIns="182880" bIns="182880" rtlCol="0" anchor="ctr">
            <a:normAutofit fontScale="90000"/>
          </a:bodyPr>
          <a:lstStyle/>
          <a:p>
            <a:r>
              <a:rPr lang="en-US" sz="2000"/>
              <a:t>Clustering Venues using Foursquare Data</a:t>
            </a:r>
            <a:endParaRPr lang="en-US" sz="2000" dirty="0"/>
          </a:p>
        </p:txBody>
      </p:sp>
      <p:sp>
        <p:nvSpPr>
          <p:cNvPr id="4" name="Text Placeholder 3">
            <a:extLst>
              <a:ext uri="{FF2B5EF4-FFF2-40B4-BE49-F238E27FC236}">
                <a16:creationId xmlns:a16="http://schemas.microsoft.com/office/drawing/2014/main" xmlns="" id="{A29108D4-7A84-574B-B743-0212D74D4287}"/>
              </a:ext>
            </a:extLst>
          </p:cNvPr>
          <p:cNvSpPr>
            <a:spLocks noGrp="1"/>
          </p:cNvSpPr>
          <p:nvPr>
            <p:ph type="body" sz="half" idx="2"/>
          </p:nvPr>
        </p:nvSpPr>
        <p:spPr>
          <a:xfrm>
            <a:off x="804670" y="2640692"/>
            <a:ext cx="3044952" cy="3255252"/>
          </a:xfrm>
        </p:spPr>
        <p:txBody>
          <a:bodyPr vert="horz" lIns="91440" tIns="45720" rIns="91440" bIns="45720" rtlCol="0">
            <a:normAutofit fontScale="92500"/>
          </a:bodyPr>
          <a:lstStyle/>
          <a:p>
            <a:pPr algn="l"/>
            <a:r>
              <a:rPr lang="en-US" sz="2400"/>
              <a:t>We downloaded venues data from Foursquare and clustered the venues and venue category by arrondissement. We created the table below which shows the top 10 most common venues per arrondissement. </a:t>
            </a:r>
            <a:endParaRPr lang="en-US" sz="2800" dirty="0">
              <a:solidFill>
                <a:schemeClr val="tx1">
                  <a:lumMod val="85000"/>
                  <a:lumOff val="15000"/>
                </a:schemeClr>
              </a:solidFill>
            </a:endParaRPr>
          </a:p>
        </p:txBody>
      </p:sp>
      <p:sp>
        <p:nvSpPr>
          <p:cNvPr id="7" name="Picture Placeholder 6">
            <a:extLst>
              <a:ext uri="{FF2B5EF4-FFF2-40B4-BE49-F238E27FC236}">
                <a16:creationId xmlns:a16="http://schemas.microsoft.com/office/drawing/2014/main" xmlns="" id="{11EDF524-CAF4-3C4B-8098-A286CAB45E5D}"/>
              </a:ext>
            </a:extLst>
          </p:cNvPr>
          <p:cNvSpPr>
            <a:spLocks noGrp="1"/>
          </p:cNvSpPr>
          <p:nvPr>
            <p:ph type="pic" idx="1"/>
          </p:nvPr>
        </p:nvSpPr>
        <p:spPr/>
      </p:sp>
      <p:pic>
        <p:nvPicPr>
          <p:cNvPr id="19" name="Picture 18">
            <a:extLst>
              <a:ext uri="{FF2B5EF4-FFF2-40B4-BE49-F238E27FC236}">
                <a16:creationId xmlns:a16="http://schemas.microsoft.com/office/drawing/2014/main" xmlns="" id="{143AB38A-EF6A-3E4F-BE22-E14060D4C220}"/>
              </a:ext>
            </a:extLst>
          </p:cNvPr>
          <p:cNvPicPr/>
          <p:nvPr/>
        </p:nvPicPr>
        <p:blipFill>
          <a:blip r:embed="rId2"/>
          <a:stretch>
            <a:fillRect/>
          </a:stretch>
        </p:blipFill>
        <p:spPr>
          <a:xfrm>
            <a:off x="5135446" y="0"/>
            <a:ext cx="7056553" cy="6858000"/>
          </a:xfrm>
          <a:prstGeom prst="rect">
            <a:avLst/>
          </a:prstGeom>
        </p:spPr>
      </p:pic>
    </p:spTree>
    <p:extLst>
      <p:ext uri="{BB962C8B-B14F-4D97-AF65-F5344CB8AC3E}">
        <p14:creationId xmlns:p14="http://schemas.microsoft.com/office/powerpoint/2010/main" val="3633973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F9885A-3E31-2240-BE70-F1C199FDA5EA}"/>
              </a:ext>
            </a:extLst>
          </p:cNvPr>
          <p:cNvSpPr>
            <a:spLocks noGrp="1"/>
          </p:cNvSpPr>
          <p:nvPr>
            <p:ph type="title"/>
          </p:nvPr>
        </p:nvSpPr>
        <p:spPr/>
        <p:txBody>
          <a:bodyPr/>
          <a:lstStyle/>
          <a:p>
            <a:r>
              <a:rPr lang="en-US" dirty="0"/>
              <a:t>Hotels</a:t>
            </a:r>
          </a:p>
        </p:txBody>
      </p:sp>
      <p:sp>
        <p:nvSpPr>
          <p:cNvPr id="4" name="Text Placeholder 3">
            <a:extLst>
              <a:ext uri="{FF2B5EF4-FFF2-40B4-BE49-F238E27FC236}">
                <a16:creationId xmlns:a16="http://schemas.microsoft.com/office/drawing/2014/main" xmlns="" id="{FD055927-D8AC-4F41-BE55-CBB3A8C4C0A1}"/>
              </a:ext>
            </a:extLst>
          </p:cNvPr>
          <p:cNvSpPr>
            <a:spLocks noGrp="1"/>
          </p:cNvSpPr>
          <p:nvPr>
            <p:ph type="body" sz="half" idx="2"/>
          </p:nvPr>
        </p:nvSpPr>
        <p:spPr/>
        <p:txBody>
          <a:bodyPr/>
          <a:lstStyle/>
          <a:p>
            <a:r>
              <a:rPr lang="en-US" dirty="0"/>
              <a:t>The first thing people purchase after their plane ticket to Paris is likely hotel accommodations. Here is a map that features the lodging options along the famous boulevard, the Champs-Élysées. Want an up-close view of the Eiffel Tower and the Seine River? How about checking into the luxurious Shangri-La Hotel Paris or the Hotel Passy Eiffel?</a:t>
            </a:r>
          </a:p>
          <a:p>
            <a:endParaRPr lang="en-US" dirty="0"/>
          </a:p>
        </p:txBody>
      </p:sp>
      <p:pic>
        <p:nvPicPr>
          <p:cNvPr id="6" name="Picture 5">
            <a:extLst>
              <a:ext uri="{FF2B5EF4-FFF2-40B4-BE49-F238E27FC236}">
                <a16:creationId xmlns:a16="http://schemas.microsoft.com/office/drawing/2014/main" xmlns="" id="{A76075DD-C72A-534E-BD39-ADC4ABDC6FE7}"/>
              </a:ext>
            </a:extLst>
          </p:cNvPr>
          <p:cNvPicPr/>
          <p:nvPr/>
        </p:nvPicPr>
        <p:blipFill rotWithShape="1">
          <a:blip r:embed="rId2"/>
          <a:srcRect r="16633"/>
          <a:stretch/>
        </p:blipFill>
        <p:spPr>
          <a:xfrm>
            <a:off x="6096000" y="1401463"/>
            <a:ext cx="6096000" cy="4296909"/>
          </a:xfrm>
          <a:prstGeom prst="rect">
            <a:avLst/>
          </a:prstGeom>
        </p:spPr>
      </p:pic>
    </p:spTree>
    <p:extLst>
      <p:ext uri="{BB962C8B-B14F-4D97-AF65-F5344CB8AC3E}">
        <p14:creationId xmlns:p14="http://schemas.microsoft.com/office/powerpoint/2010/main" val="419882786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25</TotalTime>
  <Words>1782</Words>
  <Application>Microsoft Office PowerPoint</Application>
  <PresentationFormat>Widescreen</PresentationFormat>
  <Paragraphs>88</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Gill Sans MT</vt:lpstr>
      <vt:lpstr>Parcel</vt:lpstr>
      <vt:lpstr>Exploring the Arrondissements of Paris to Create a Travel Itinerary</vt:lpstr>
      <vt:lpstr>introduction</vt:lpstr>
      <vt:lpstr>Data acquisition &amp; Cleaning</vt:lpstr>
      <vt:lpstr>Exploratory data analysis</vt:lpstr>
      <vt:lpstr>Choropleth Map of Paris</vt:lpstr>
      <vt:lpstr>Major Landmarks</vt:lpstr>
      <vt:lpstr>Up close view</vt:lpstr>
      <vt:lpstr>Clustering Venues using Foursquare Data</vt:lpstr>
      <vt:lpstr>Hotels</vt:lpstr>
      <vt:lpstr>Hotels</vt:lpstr>
      <vt:lpstr>French Cuisine</vt:lpstr>
      <vt:lpstr>Dessert</vt:lpstr>
      <vt:lpstr>Drinks and Nightlife </vt:lpstr>
      <vt:lpstr>Museums </vt:lpstr>
      <vt:lpstr>Outdoor Sights </vt:lpstr>
      <vt:lpstr>Shopping </vt:lpstr>
      <vt:lpstr>Day 1</vt:lpstr>
      <vt:lpstr>Day 2</vt:lpstr>
      <vt:lpstr>Day 3</vt:lpstr>
      <vt:lpstr>Day 4</vt:lpstr>
      <vt:lpstr>Day 5</vt:lpstr>
      <vt:lpstr>Conclusion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the Arrondissements of Paris to Create a Travel Itinerary</dc:title>
  <dc:creator>Microsoft Office User</dc:creator>
  <cp:lastModifiedBy>Muhammad Muneeb</cp:lastModifiedBy>
  <cp:revision>6</cp:revision>
  <dcterms:created xsi:type="dcterms:W3CDTF">2019-02-16T00:22:56Z</dcterms:created>
  <dcterms:modified xsi:type="dcterms:W3CDTF">2019-06-24T16:04:07Z</dcterms:modified>
</cp:coreProperties>
</file>